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452" r:id="rId4"/>
    <p:sldId id="362" r:id="rId5"/>
    <p:sldId id="402" r:id="rId6"/>
    <p:sldId id="403" r:id="rId7"/>
    <p:sldId id="405" r:id="rId8"/>
    <p:sldId id="406" r:id="rId9"/>
    <p:sldId id="407" r:id="rId10"/>
    <p:sldId id="363" r:id="rId11"/>
    <p:sldId id="408" r:id="rId12"/>
    <p:sldId id="420" r:id="rId13"/>
    <p:sldId id="364" r:id="rId14"/>
    <p:sldId id="479" r:id="rId15"/>
    <p:sldId id="480" r:id="rId16"/>
    <p:sldId id="489" r:id="rId17"/>
    <p:sldId id="426" r:id="rId18"/>
    <p:sldId id="441" r:id="rId19"/>
    <p:sldId id="323" r:id="rId20"/>
    <p:sldId id="473" r:id="rId21"/>
    <p:sldId id="475" r:id="rId22"/>
    <p:sldId id="476" r:id="rId23"/>
    <p:sldId id="482" r:id="rId24"/>
    <p:sldId id="483" r:id="rId25"/>
    <p:sldId id="488" r:id="rId26"/>
    <p:sldId id="484" r:id="rId27"/>
    <p:sldId id="485" r:id="rId28"/>
    <p:sldId id="486" r:id="rId29"/>
    <p:sldId id="502" r:id="rId30"/>
    <p:sldId id="487" r:id="rId31"/>
    <p:sldId id="474" r:id="rId32"/>
    <p:sldId id="490" r:id="rId33"/>
    <p:sldId id="417" r:id="rId34"/>
    <p:sldId id="424" r:id="rId35"/>
    <p:sldId id="432" r:id="rId36"/>
    <p:sldId id="457" r:id="rId37"/>
    <p:sldId id="423" r:id="rId38"/>
    <p:sldId id="419" r:id="rId39"/>
    <p:sldId id="498" r:id="rId40"/>
    <p:sldId id="499" r:id="rId41"/>
    <p:sldId id="497" r:id="rId42"/>
    <p:sldId id="469" r:id="rId43"/>
    <p:sldId id="492" r:id="rId44"/>
    <p:sldId id="493" r:id="rId45"/>
    <p:sldId id="494" r:id="rId46"/>
    <p:sldId id="495" r:id="rId47"/>
    <p:sldId id="470" r:id="rId48"/>
    <p:sldId id="491" r:id="rId49"/>
    <p:sldId id="503" r:id="rId50"/>
    <p:sldId id="504" r:id="rId51"/>
    <p:sldId id="505" r:id="rId52"/>
    <p:sldId id="496" r:id="rId53"/>
    <p:sldId id="506" r:id="rId54"/>
    <p:sldId id="500" r:id="rId55"/>
    <p:sldId id="411" r:id="rId56"/>
    <p:sldId id="421" r:id="rId57"/>
    <p:sldId id="477" r:id="rId58"/>
    <p:sldId id="478" r:id="rId59"/>
    <p:sldId id="501" r:id="rId60"/>
    <p:sldId id="412" r:id="rId61"/>
    <p:sldId id="466" r:id="rId62"/>
    <p:sldId id="379" r:id="rId6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86370" autoAdjust="0"/>
  </p:normalViewPr>
  <p:slideViewPr>
    <p:cSldViewPr>
      <p:cViewPr varScale="1">
        <p:scale>
          <a:sx n="92" d="100"/>
          <a:sy n="92" d="100"/>
        </p:scale>
        <p:origin x="184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4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968" y="2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C0AE5A-9654-48D8-9260-E4E5B9842897}" type="datetimeFigureOut">
              <a:rPr lang="en-US" smtClean="0"/>
              <a:t>4/9/26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7596675-4FFE-4F64-AB55-59CF3BC7D5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4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5941131-3BFC-4CC6-B240-DD5B3F3A0FF2}" type="datetimeFigureOut">
              <a:rPr lang="en-US" smtClean="0"/>
              <a:t>4/9/26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35769B-9363-4DD0-8493-07C028EAD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60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9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EE09-B90A-6A82-F23F-D2BFADAAE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13E80-A5A0-5211-3BDD-75EF32D9A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F84B1-01FA-A2D9-85F0-7806F1F8C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51A6E-938F-63DD-8B29-F2F20969E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49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3F01C-EC1B-E97F-C6B7-1A5AA0B8C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5D158-17FF-9306-80F3-6CD37BC28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13C99-FB4E-0AA2-6B61-C0C546916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81CDA-ED0F-000D-2F12-EAEAC3703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4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contract wages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4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909CE-FEDF-8CF2-6481-DA366F40B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424B5-E3FA-12F0-8D2B-26141FCD0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0A306-55AC-C7B2-1CA8-2FFB5C571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contract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CFD60-130F-8873-1589-F0E709B76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08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58981-610F-8DA6-AF86-5F142938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5B120-0162-8799-FA57-2778E9EE5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8F1AF6-1F8C-7FC6-DE0D-BFBF689FD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contract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2F78C-DA8A-EA06-39B5-7E3575EF7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10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26146-2DEB-EC96-6F97-11E88F06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E3997-428A-0FFB-7511-377BECBBC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8E36F1-A607-34CE-E753-561F5E0D9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contract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9AF96-C6EE-65C9-B79C-DA99AE5C8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05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E147A-61D8-71F7-15E4-2947BECCC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059D0D-DCFA-8983-7E9B-4D4095797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61A3A-5377-2F73-B7E7-15DC956D0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contract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03596-94B2-26F2-15FB-77536EE87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79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 OUT SLIDE: Minimum wage</a:t>
            </a:r>
          </a:p>
          <a:p>
            <a:r>
              <a:rPr lang="en-US" dirty="0"/>
              <a:t>In the model of labor supply and demand a minimum wage works like wage rigidity</a:t>
            </a:r>
          </a:p>
          <a:p>
            <a:pPr lvl="1"/>
            <a:r>
              <a:rPr lang="en-US" dirty="0"/>
              <a:t>Minimum wage higher than equilibrium wage – involuntary unemployment</a:t>
            </a:r>
          </a:p>
          <a:p>
            <a:r>
              <a:rPr lang="en-US" dirty="0"/>
              <a:t>So why do we institute a minimum wage?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Cochrane’s blog</a:t>
            </a:r>
          </a:p>
          <a:p>
            <a:r>
              <a:rPr lang="en-US" dirty="0"/>
              <a:t>It’s like a rigid wage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1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uninsurable idiosyncratic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2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9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68A1B-3AD4-2498-E683-73B83967D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2C0A2E-2E3D-43AE-CF7F-601086312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D8B18-427E-EA53-ECE2-4AE978215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DA3BA-5813-E704-6A33-A6B2EF27C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3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1F4D7-0AFC-EECA-7D96-7E445122B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1A63C9-21E7-ED1A-644E-0DED0BDE5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D3B35C-8C48-6D09-C029-0465F40D2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C391B-CF4D-C7D9-F90E-AAC5B3290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1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1F9B8-A70D-8225-3E8C-2268ED34A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271C7-6EBF-05EB-9238-6C7FC68CD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75C656-0014-91E5-94EB-E4D1BF76C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E1D45-069D-D383-08EC-77BFBB209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8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2B1E2-C1F1-36B8-438D-9F88783B3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D7F64-CD13-BB70-6C7A-8733FFFF0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B7AF4E-BE04-14BD-6DB4-45F9D106F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5EE59-AC3E-F954-BF04-E84E0D76C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2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CD82F-1F52-8A4C-0A0F-20D6C7B1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66925A-1301-3B7D-B3F9-404EE7156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F8B35-9F59-997F-3AB5-7FFA26B0F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7373E-538A-82E3-7978-E97BE82B2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4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AFFAB-B78B-CB8B-D9EB-67F78E796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767A9-A7C0-4FE4-3521-C333E02DE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F2BEA-73FE-A43F-D7F0-26E8B22D2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C9B1E-4BF3-3F11-9835-3CB7FF0FC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769B-9363-4DD0-8493-07C028EAD75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6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276600"/>
            <a:ext cx="6858000" cy="15240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086350"/>
            <a:ext cx="6858000" cy="8572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82C50F8-018F-4CEF-A1C0-2A49F1DFF0F3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0935799-1D9E-4510-B317-BE6250590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124200"/>
            <a:ext cx="7315200" cy="17526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10150"/>
            <a:ext cx="7315200" cy="10096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124200"/>
            <a:ext cx="228600" cy="17526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10150"/>
            <a:ext cx="228600" cy="10096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8F2-3AA9-40BE-AA86-11395C579535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5799-1D9E-4510-B317-BE6250590C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3C99-1FE9-4837-8ED7-44DC885FFDF9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5799-1D9E-4510-B317-BE6250590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39840"/>
            <a:ext cx="2289048" cy="365760"/>
          </a:xfrm>
        </p:spPr>
        <p:txBody>
          <a:bodyPr/>
          <a:lstStyle/>
          <a:p>
            <a:fld id="{09BC6BCF-1A42-4D2E-BEC2-755B69D7203C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339840"/>
            <a:ext cx="1981200" cy="36576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[ </a:t>
            </a:r>
            <a:fld id="{20935799-1D9E-4510-B317-BE6250590C04}" type="slidenum">
              <a:rPr lang="en-US" smtClean="0"/>
              <a:pPr/>
              <a:t>‹#›</a:t>
            </a:fld>
            <a:r>
              <a:rPr lang="en-US" dirty="0"/>
              <a:t> ]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D07E3C8-18AA-4DB6-B947-6529C485E259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0935799-1D9E-4510-B317-BE6250590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0268-D8A1-4014-A3C9-7F9B436AF03B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5799-1D9E-4510-B317-BE6250590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8337-7D1D-4D80-AED0-E918AD94A3A2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5799-1D9E-4510-B317-BE6250590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FF39-D8D7-437A-80EC-75C59148C536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5799-1D9E-4510-B317-BE6250590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3F39-D513-49B5-8E80-7D13DB3CA913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5799-1D9E-4510-B317-BE6250590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A375-A3AE-45BE-95E9-668D2A4764FA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5799-1D9E-4510-B317-BE6250590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AE9A-08A7-427F-B2B8-C4F6123D96E3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5799-1D9E-4510-B317-BE6250590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0C922C-39CF-4BCE-BE6A-7618120046DB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/>
              <a:t>[ </a:t>
            </a:r>
            <a:fld id="{20935799-1D9E-4510-B317-BE6250590C04}" type="slidenum">
              <a:rPr lang="en-US" smtClean="0"/>
              <a:pPr algn="r"/>
              <a:t>‹#›</a:t>
            </a:fld>
            <a:r>
              <a:rPr lang="en-US" dirty="0"/>
              <a:t> ]</a:t>
            </a: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Intermediate Macroeconomics</a:t>
            </a:r>
            <a:br>
              <a:rPr lang="en-US" sz="1600" dirty="0"/>
            </a:br>
            <a:br>
              <a:rPr lang="cs-CZ" sz="100" dirty="0"/>
            </a:br>
            <a:br>
              <a:rPr lang="cs-CZ" sz="100" dirty="0"/>
            </a:br>
            <a:br>
              <a:rPr lang="cs-CZ" sz="100" dirty="0"/>
            </a:br>
            <a:br>
              <a:rPr lang="cs-CZ" sz="100" dirty="0"/>
            </a:br>
            <a:br>
              <a:rPr lang="cs-CZ" sz="100" dirty="0"/>
            </a:br>
            <a:br>
              <a:rPr lang="cs-CZ" sz="100" dirty="0"/>
            </a:br>
            <a:br>
              <a:rPr lang="cs-CZ" sz="100" dirty="0"/>
            </a:br>
            <a:br>
              <a:rPr lang="cs-CZ" sz="100" dirty="0"/>
            </a:br>
            <a:br>
              <a:rPr lang="cs-CZ" sz="100" dirty="0"/>
            </a:br>
            <a:br>
              <a:rPr lang="cs-CZ" sz="100" dirty="0"/>
            </a:br>
            <a:r>
              <a:rPr lang="fr-FR" sz="1600" dirty="0"/>
              <a:t>Axelle </a:t>
            </a:r>
            <a:r>
              <a:rPr lang="fr-FR" sz="1600" dirty="0" err="1"/>
              <a:t>Ferriere</a:t>
            </a:r>
            <a:r>
              <a:rPr lang="fr-FR" sz="1600" dirty="0"/>
              <a:t>, Sciences Po, Spring 2026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7</a:t>
            </a:r>
          </a:p>
          <a:p>
            <a:r>
              <a:rPr lang="en-US" b="1" dirty="0"/>
              <a:t>Labor market, wages, and unemployment</a:t>
            </a:r>
          </a:p>
        </p:txBody>
      </p:sp>
    </p:spTree>
    <p:extLst>
      <p:ext uri="{BB962C8B-B14F-4D97-AF65-F5344CB8AC3E}">
        <p14:creationId xmlns:p14="http://schemas.microsoft.com/office/powerpoint/2010/main" val="119740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404E1A-D2BF-4D1D-B584-F7D357C71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57" y="932756"/>
            <a:ext cx="7230843" cy="4313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Employment-population ratio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9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5198080"/>
                <a:ext cx="8229600" cy="120272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Incorporates both labor participation as well as effects of unemployment</a:t>
                </a:r>
              </a:p>
              <a:p>
                <a:pPr marL="27432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𝑃𝑂𝑃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B8323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𝑃𝑂𝑃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B8323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B83232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𝑃𝑂𝑃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Highly </a:t>
                </a:r>
                <a:r>
                  <a:rPr lang="en-US" dirty="0" err="1"/>
                  <a:t>procyclical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5198080"/>
                <a:ext cx="8229600" cy="1202720"/>
              </a:xfrm>
              <a:blipFill rotWithShape="1">
                <a:blip r:embed="rId4"/>
                <a:stretch>
                  <a:fillRect l="-74" t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10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6400800"/>
            <a:ext cx="3774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FRED (series EMRATIO – monthly data)</a:t>
            </a:r>
          </a:p>
        </p:txBody>
      </p:sp>
      <p:sp>
        <p:nvSpPr>
          <p:cNvPr id="15" name="Right Arrow 14"/>
          <p:cNvSpPr/>
          <p:nvPr/>
        </p:nvSpPr>
        <p:spPr>
          <a:xfrm rot="2195739">
            <a:off x="3904407" y="1730647"/>
            <a:ext cx="685800" cy="3048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28800" y="137160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83232"/>
                </a:solidFill>
              </a:rPr>
              <a:t>Increase in labor force participation</a:t>
            </a:r>
          </a:p>
        </p:txBody>
      </p:sp>
      <p:sp>
        <p:nvSpPr>
          <p:cNvPr id="17" name="Right Arrow 16"/>
          <p:cNvSpPr/>
          <p:nvPr/>
        </p:nvSpPr>
        <p:spPr>
          <a:xfrm rot="14713555">
            <a:off x="5507607" y="2051604"/>
            <a:ext cx="685800" cy="3048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81600" y="2617986"/>
            <a:ext cx="13319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83232"/>
                </a:solidFill>
              </a:rPr>
              <a:t>Decrease in unemployment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6680201" y="1852395"/>
            <a:ext cx="685800" cy="3048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05600" y="1295400"/>
            <a:ext cx="121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83232"/>
                </a:solidFill>
              </a:rPr>
              <a:t>Reversal of both trends</a:t>
            </a:r>
          </a:p>
        </p:txBody>
      </p:sp>
    </p:spTree>
    <p:extLst>
      <p:ext uri="{BB962C8B-B14F-4D97-AF65-F5344CB8AC3E}">
        <p14:creationId xmlns:p14="http://schemas.microsoft.com/office/powerpoint/2010/main" val="327472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E16C8C-B9D7-4A89-9DD3-95C3D94FA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4140"/>
            <a:ext cx="8305800" cy="4954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Unemployment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52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943600"/>
            <a:ext cx="82296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Unemployment rate is </a:t>
            </a:r>
            <a:r>
              <a:rPr lang="en-US" dirty="0">
                <a:solidFill>
                  <a:srgbClr val="B83232"/>
                </a:solidFill>
              </a:rPr>
              <a:t>countercyclical</a:t>
            </a:r>
            <a:r>
              <a:rPr lang="en-US" dirty="0"/>
              <a:t> (low in expansions, high in recessions).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11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3709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FRED (series UNRATE – monthly data)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2219980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83232"/>
                </a:solidFill>
              </a:rPr>
              <a:t>Economic difficulties during 1970s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75621" y="4013324"/>
            <a:ext cx="2514600" cy="0"/>
          </a:xfrm>
          <a:prstGeom prst="line">
            <a:avLst/>
          </a:prstGeom>
          <a:ln w="50800">
            <a:solidFill>
              <a:srgbClr val="B832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1000" y="3505200"/>
            <a:ext cx="1752600" cy="0"/>
          </a:xfrm>
          <a:prstGeom prst="line">
            <a:avLst/>
          </a:prstGeom>
          <a:ln w="50800">
            <a:solidFill>
              <a:srgbClr val="B832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5943600" y="4003331"/>
            <a:ext cx="1600200" cy="9993"/>
          </a:xfrm>
          <a:prstGeom prst="line">
            <a:avLst/>
          </a:prstGeom>
          <a:ln w="50800">
            <a:solidFill>
              <a:srgbClr val="B832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62600" y="4505980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83232"/>
                </a:solidFill>
              </a:rPr>
              <a:t>The Great Moderation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2259" y="2130623"/>
            <a:ext cx="1752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83232"/>
                </a:solidFill>
              </a:rPr>
              <a:t>The Great Recession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CE82D0-D654-4DA3-AEC4-1B9CE833BA4A}"/>
              </a:ext>
            </a:extLst>
          </p:cNvPr>
          <p:cNvSpPr txBox="1"/>
          <p:nvPr/>
        </p:nvSpPr>
        <p:spPr>
          <a:xfrm>
            <a:off x="6324600" y="1152043"/>
            <a:ext cx="18669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83232"/>
                </a:solidFill>
              </a:rPr>
              <a:t>Coronavirus epidemic</a:t>
            </a:r>
          </a:p>
        </p:txBody>
      </p:sp>
    </p:spTree>
    <p:extLst>
      <p:ext uri="{BB962C8B-B14F-4D97-AF65-F5344CB8AC3E}">
        <p14:creationId xmlns:p14="http://schemas.microsoft.com/office/powerpoint/2010/main" val="63752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Actual unemployment = natural + cyclical unemployment</a:t>
            </a:r>
          </a:p>
          <a:p>
            <a:pPr lvl="1"/>
            <a:r>
              <a:rPr lang="en-US" dirty="0">
                <a:solidFill>
                  <a:srgbClr val="B83232"/>
                </a:solidFill>
              </a:rPr>
              <a:t>Natural rate of unemployment</a:t>
            </a:r>
          </a:p>
          <a:p>
            <a:pPr lvl="2"/>
            <a:r>
              <a:rPr lang="en-US" dirty="0"/>
              <a:t>“</a:t>
            </a:r>
            <a:r>
              <a:rPr lang="en-US" i="1" dirty="0"/>
              <a:t>rate of unemployment arising from all sources except fluctuations in aggregate demand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Unemployment rate that would prevail if economy was neither in expansion nor in recession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Cannot be measured directly, need a model to determine it.</a:t>
            </a:r>
          </a:p>
          <a:p>
            <a:pPr lvl="1"/>
            <a:r>
              <a:rPr lang="en-US" dirty="0"/>
              <a:t>Natural rate of unemployment = frictional + structural</a:t>
            </a:r>
          </a:p>
          <a:p>
            <a:pPr lvl="2"/>
            <a:r>
              <a:rPr lang="en-US" dirty="0">
                <a:solidFill>
                  <a:srgbClr val="B83232"/>
                </a:solidFill>
              </a:rPr>
              <a:t>Frictional unemployment </a:t>
            </a:r>
            <a:r>
              <a:rPr lang="en-US" dirty="0"/>
              <a:t>= resulting from the fact that search for a new job takes time</a:t>
            </a:r>
          </a:p>
          <a:p>
            <a:pPr lvl="2"/>
            <a:r>
              <a:rPr lang="en-US" dirty="0">
                <a:solidFill>
                  <a:srgbClr val="B83232"/>
                </a:solidFill>
              </a:rPr>
              <a:t>Structural unemployment </a:t>
            </a:r>
            <a:r>
              <a:rPr lang="en-US" dirty="0"/>
              <a:t>= caused by labor market institutions that slow down matching – incl. hiring and firing costs, unemployment benefits and minimum wage</a:t>
            </a:r>
          </a:p>
          <a:p>
            <a:pPr lvl="1"/>
            <a:r>
              <a:rPr lang="en-US" dirty="0">
                <a:solidFill>
                  <a:srgbClr val="B83232"/>
                </a:solidFill>
              </a:rPr>
              <a:t>Cyclical unemployment</a:t>
            </a:r>
          </a:p>
          <a:p>
            <a:pPr lvl="2"/>
            <a:r>
              <a:rPr lang="en-US" dirty="0"/>
              <a:t>Caused by short-run business cycle fluctuations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12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991600" cy="762000"/>
          </a:xfrm>
        </p:spPr>
        <p:txBody>
          <a:bodyPr>
            <a:noAutofit/>
          </a:bodyPr>
          <a:lstStyle/>
          <a:p>
            <a:r>
              <a:rPr lang="en-US" dirty="0"/>
              <a:t>Unemployment &amp; labor market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unemployment rate a good measure of labor market conditions?</a:t>
            </a:r>
          </a:p>
          <a:p>
            <a:pPr lvl="1"/>
            <a:r>
              <a:rPr lang="en-US" dirty="0"/>
              <a:t>When economic conditions worsen significantly, some unemployed may get discouraged and stop searching</a:t>
            </a:r>
          </a:p>
          <a:p>
            <a:pPr lvl="1"/>
            <a:r>
              <a:rPr lang="en-US" dirty="0"/>
              <a:t>Not searching </a:t>
            </a:r>
            <a:r>
              <a:rPr lang="en-US" dirty="0">
                <a:sym typeface="Symbol"/>
              </a:rPr>
              <a:t> not in labor force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 </a:t>
            </a:r>
            <a:r>
              <a:rPr lang="en-US" dirty="0">
                <a:solidFill>
                  <a:srgbClr val="B83232"/>
                </a:solidFill>
                <a:sym typeface="Symbol"/>
              </a:rPr>
              <a:t>not counted as unemployed</a:t>
            </a:r>
            <a:r>
              <a:rPr lang="en-US" dirty="0">
                <a:sym typeface="Symbol"/>
              </a:rPr>
              <a:t>!</a:t>
            </a:r>
          </a:p>
          <a:p>
            <a:pPr lvl="1"/>
            <a:r>
              <a:rPr lang="en-US" dirty="0">
                <a:sym typeface="Symbol"/>
              </a:rPr>
              <a:t>Discouragement actually lowers the unemployment rate.</a:t>
            </a:r>
          </a:p>
          <a:p>
            <a:pPr lvl="1"/>
            <a:r>
              <a:rPr lang="en-US" dirty="0">
                <a:sym typeface="Symbol"/>
              </a:rPr>
              <a:t>Some workers may have jobs but work less than they would like to.</a:t>
            </a:r>
          </a:p>
          <a:p>
            <a:r>
              <a:rPr lang="en-US" dirty="0">
                <a:sym typeface="Symbol"/>
              </a:rPr>
              <a:t>Alternatives?</a:t>
            </a:r>
          </a:p>
          <a:p>
            <a:pPr lvl="1"/>
            <a:r>
              <a:rPr lang="en-US" dirty="0">
                <a:sym typeface="Symbol"/>
              </a:rPr>
              <a:t>Other measures of unemployment?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13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7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07A45-94D5-BF4E-CEC7-2BC0CF763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D8BF-A569-05F4-E771-60224322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10600" cy="762000"/>
          </a:xfrm>
        </p:spPr>
        <p:txBody>
          <a:bodyPr>
            <a:noAutofit/>
          </a:bodyPr>
          <a:lstStyle/>
          <a:p>
            <a:r>
              <a:rPr lang="en-US" dirty="0"/>
              <a:t>Unemployment vs. Out of the labor force?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6334-B796-EE5D-4790-90C33EA7FC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9491" y="18288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pPr lvl="1"/>
            <a:r>
              <a:rPr lang="en-US" i="1" dirty="0">
                <a:solidFill>
                  <a:schemeClr val="tx2"/>
                </a:solidFill>
                <a:sym typeface="Symbol"/>
              </a:rPr>
              <a:t>“Measuring the Total Number of US Job Seekers”,</a:t>
            </a:r>
            <a:r>
              <a:rPr lang="en-US" dirty="0">
                <a:solidFill>
                  <a:schemeClr val="tx2"/>
                </a:solidFill>
                <a:sym typeface="Symbol"/>
              </a:rPr>
              <a:t> C. Braun, The Economic Journal (2024).</a:t>
            </a: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2906A-6570-530A-3811-8C789D3B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14</a:t>
            </a:fld>
            <a:r>
              <a:rPr lang="en-US"/>
              <a:t> ]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9374A-D33F-2FFF-790D-EF6F1B85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921327"/>
            <a:ext cx="6400800" cy="46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6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996F2-D0F9-25ED-3E1E-EA16D4742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1C7F-9E7D-4CBD-8F65-5F5951D0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Unemployment and the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5D3E2-E417-1E85-5F27-30547A66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15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17DB77-0555-4536-CFAF-62E3A87055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Unemployment increases in recessions</a:t>
            </a:r>
          </a:p>
          <a:p>
            <a:r>
              <a:rPr lang="en-US" dirty="0">
                <a:solidFill>
                  <a:srgbClr val="C00000"/>
                </a:solidFill>
              </a:rPr>
              <a:t>Okun’s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law</a:t>
            </a:r>
            <a:r>
              <a:rPr lang="en-US" dirty="0"/>
              <a:t>: a </a:t>
            </a:r>
            <a:r>
              <a:rPr lang="en-US" dirty="0">
                <a:solidFill>
                  <a:srgbClr val="C00000"/>
                </a:solidFill>
              </a:rPr>
              <a:t>1% fall </a:t>
            </a:r>
            <a:r>
              <a:rPr lang="en-US" dirty="0"/>
              <a:t>in output increases unemployment by about </a:t>
            </a:r>
            <a:r>
              <a:rPr lang="en-US" dirty="0">
                <a:solidFill>
                  <a:srgbClr val="C00000"/>
                </a:solidFill>
              </a:rPr>
              <a:t>50 basis points</a:t>
            </a:r>
          </a:p>
          <a:p>
            <a:pPr lvl="1"/>
            <a:r>
              <a:rPr lang="en-US" dirty="0"/>
              <a:t>Aggregate demand effects on unemployment</a:t>
            </a:r>
          </a:p>
          <a:p>
            <a:pPr lvl="1"/>
            <a:r>
              <a:rPr lang="en-US" dirty="0"/>
              <a:t>Embedded in Federal Reserve Board models</a:t>
            </a:r>
          </a:p>
          <a:p>
            <a:r>
              <a:rPr lang="en-US" dirty="0"/>
              <a:t>Empirical estimates vary over time and countries… </a:t>
            </a:r>
          </a:p>
          <a:p>
            <a:pPr lvl="1"/>
            <a:r>
              <a:rPr lang="en-US" i="1" dirty="0"/>
              <a:t>“Okun’s Law: Fit at 50?”</a:t>
            </a:r>
            <a:r>
              <a:rPr lang="en-US" dirty="0"/>
              <a:t>, by L. Ball, D. Leigh, and P. </a:t>
            </a:r>
            <a:r>
              <a:rPr lang="en-US" dirty="0" err="1"/>
              <a:t>Loungani</a:t>
            </a:r>
            <a:r>
              <a:rPr lang="en-US" dirty="0"/>
              <a:t>, Journal of Money, Credit and Banking (2017)</a:t>
            </a:r>
          </a:p>
          <a:p>
            <a:pPr lvl="1"/>
            <a:r>
              <a:rPr lang="en-US" dirty="0"/>
              <a:t>Lower in Europe? Large heterogeneity on period 1980-2013</a:t>
            </a:r>
          </a:p>
          <a:p>
            <a:pPr lvl="1"/>
            <a:r>
              <a:rPr lang="en-US" dirty="0"/>
              <a:t>France, Portugal: -0.3; Spain: -0.8</a:t>
            </a:r>
          </a:p>
        </p:txBody>
      </p:sp>
    </p:spTree>
    <p:extLst>
      <p:ext uri="{BB962C8B-B14F-4D97-AF65-F5344CB8AC3E}">
        <p14:creationId xmlns:p14="http://schemas.microsoft.com/office/powerpoint/2010/main" val="126125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766B3-19B6-C9B0-94CE-6B32108B3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90DB-401E-ECAD-7F11-30FB65D4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Unemployment and the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19493-0600-A29C-A73A-AEFFFB8F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16</a:t>
            </a:fld>
            <a:r>
              <a:rPr lang="en-US"/>
              <a:t> ]</a:t>
            </a:r>
            <a:endParaRPr lang="en-US" dirty="0"/>
          </a:p>
        </p:txBody>
      </p:sp>
      <p:pic>
        <p:nvPicPr>
          <p:cNvPr id="10" name="Content Placeholder 9" descr="A graph showing the number of a number&#10;&#10;AI-generated content may be incorrect.">
            <a:extLst>
              <a:ext uri="{FF2B5EF4-FFF2-40B4-BE49-F238E27FC236}">
                <a16:creationId xmlns:a16="http://schemas.microsoft.com/office/drawing/2014/main" id="{359E328A-C6F8-0DE6-7BDA-FA24EE5A4C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3721838"/>
          </a:xfr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06411D4-3093-7574-E3B3-239150F0FE11}"/>
              </a:ext>
            </a:extLst>
          </p:cNvPr>
          <p:cNvSpPr txBox="1">
            <a:spLocks/>
          </p:cNvSpPr>
          <p:nvPr/>
        </p:nvSpPr>
        <p:spPr>
          <a:xfrm>
            <a:off x="457200" y="4876800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Annual data for the United States</a:t>
            </a:r>
          </a:p>
          <a:p>
            <a:pPr lvl="1"/>
            <a:r>
              <a:rPr lang="en-US" i="1" dirty="0"/>
              <a:t>“Okun’s Law: Fit at 50?”</a:t>
            </a:r>
            <a:r>
              <a:rPr lang="en-US" dirty="0"/>
              <a:t>, by L. Ball, D. Leigh, and P. </a:t>
            </a:r>
            <a:r>
              <a:rPr lang="en-US" dirty="0" err="1"/>
              <a:t>Loungani</a:t>
            </a:r>
            <a:r>
              <a:rPr lang="en-US" dirty="0"/>
              <a:t>, Journal of Money, Credit and Banking (2017)</a:t>
            </a:r>
          </a:p>
        </p:txBody>
      </p:sp>
    </p:spTree>
    <p:extLst>
      <p:ext uri="{BB962C8B-B14F-4D97-AF65-F5344CB8AC3E}">
        <p14:creationId xmlns:p14="http://schemas.microsoft.com/office/powerpoint/2010/main" val="224023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duration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normal times, unemployment spells are mostly short</a:t>
            </a:r>
          </a:p>
          <a:p>
            <a:pPr lvl="1"/>
            <a:r>
              <a:rPr lang="en-US" dirty="0"/>
              <a:t>Median duration &lt; 10 weeks, average duration ~ 15 weeks</a:t>
            </a:r>
          </a:p>
          <a:p>
            <a:pPr lvl="1"/>
            <a:r>
              <a:rPr lang="en-US" dirty="0"/>
              <a:t>Why is median duration shorter than average?</a:t>
            </a:r>
          </a:p>
          <a:p>
            <a:r>
              <a:rPr lang="en-US" dirty="0"/>
              <a:t>In recessions, duration lengthens</a:t>
            </a:r>
          </a:p>
          <a:p>
            <a:r>
              <a:rPr lang="en-US" dirty="0">
                <a:solidFill>
                  <a:srgbClr val="B83232"/>
                </a:solidFill>
              </a:rPr>
              <a:t>Hysteresis in the labor market</a:t>
            </a:r>
          </a:p>
          <a:p>
            <a:pPr lvl="1"/>
            <a:r>
              <a:rPr lang="en-US" dirty="0"/>
              <a:t>As workers stay unemployed for a long time, they </a:t>
            </a:r>
            <a:r>
              <a:rPr lang="en-US" dirty="0">
                <a:solidFill>
                  <a:srgbClr val="C00000"/>
                </a:solidFill>
              </a:rPr>
              <a:t>lose skills</a:t>
            </a:r>
          </a:p>
          <a:p>
            <a:pPr lvl="1"/>
            <a:r>
              <a:rPr lang="en-US" dirty="0"/>
              <a:t>It is even more difficult for them to find a new job</a:t>
            </a:r>
          </a:p>
          <a:p>
            <a:pPr lvl="1"/>
            <a:r>
              <a:rPr lang="en-US" dirty="0"/>
              <a:t>Unemployment declines only very slowly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17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1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A2AB6-95C1-4DCB-A5F1-6B138453F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44081"/>
            <a:ext cx="7848600" cy="4738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duration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638800"/>
            <a:ext cx="82296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Highly countercyclical,  slowly trending up, very high during the recent recession.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18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4852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FRED (series UEMPMEAN, UEMPMED – monthly data)</a:t>
            </a:r>
          </a:p>
        </p:txBody>
      </p:sp>
    </p:spTree>
    <p:extLst>
      <p:ext uri="{BB962C8B-B14F-4D97-AF65-F5344CB8AC3E}">
        <p14:creationId xmlns:p14="http://schemas.microsoft.com/office/powerpoint/2010/main" val="96564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Labor market evidence from the U.S.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B83232"/>
                </a:solidFill>
              </a:rPr>
              <a:t>Household maximization problem</a:t>
            </a:r>
          </a:p>
          <a:p>
            <a:pPr lvl="1"/>
            <a:r>
              <a:rPr lang="en-US" dirty="0">
                <a:solidFill>
                  <a:srgbClr val="B83232"/>
                </a:solidFill>
              </a:rPr>
              <a:t>Optimal labor supply choice</a:t>
            </a:r>
          </a:p>
          <a:p>
            <a:pPr lvl="1"/>
            <a:r>
              <a:rPr lang="en-US" dirty="0">
                <a:solidFill>
                  <a:srgbClr val="B83232"/>
                </a:solidFill>
              </a:rPr>
              <a:t>Labor and taxation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2"/>
                </a:solidFill>
              </a:rPr>
              <a:t>Walrasian</a:t>
            </a:r>
            <a:r>
              <a:rPr lang="en-US" dirty="0">
                <a:solidFill>
                  <a:schemeClr val="tx2"/>
                </a:solidFill>
              </a:rPr>
              <a:t> model of the labor 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Modern models of the labor market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19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8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objectives and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about empirical facts</a:t>
            </a:r>
          </a:p>
          <a:p>
            <a:pPr lvl="1"/>
            <a:r>
              <a:rPr lang="en-US" dirty="0"/>
              <a:t>Labor market data</a:t>
            </a:r>
          </a:p>
          <a:p>
            <a:r>
              <a:rPr lang="en-US" dirty="0"/>
              <a:t>Introduce stylized labor market models</a:t>
            </a:r>
          </a:p>
          <a:p>
            <a:pPr lvl="1"/>
            <a:r>
              <a:rPr lang="en-US" dirty="0"/>
              <a:t>A simple </a:t>
            </a:r>
            <a:r>
              <a:rPr lang="en-US" dirty="0" err="1"/>
              <a:t>Walrasian</a:t>
            </a:r>
            <a:r>
              <a:rPr lang="en-US" dirty="0"/>
              <a:t> model of the labor market</a:t>
            </a:r>
          </a:p>
          <a:p>
            <a:pPr lvl="1"/>
            <a:r>
              <a:rPr lang="en-US" dirty="0"/>
              <a:t>A bathtub model of unemployment</a:t>
            </a:r>
          </a:p>
          <a:p>
            <a:pPr lvl="1"/>
            <a:r>
              <a:rPr lang="en-US" dirty="0"/>
              <a:t>Modern theories of labor markets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Tools</a:t>
            </a:r>
          </a:p>
          <a:p>
            <a:pPr lvl="1"/>
            <a:r>
              <a:rPr lang="en-US" dirty="0" err="1"/>
              <a:t>Walrasian</a:t>
            </a:r>
            <a:r>
              <a:rPr lang="en-US" dirty="0"/>
              <a:t> equilibrium</a:t>
            </a:r>
          </a:p>
          <a:p>
            <a:pPr lvl="1"/>
            <a:r>
              <a:rPr lang="en-US" dirty="0"/>
              <a:t>Beveridge curve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2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F2455-99E6-3387-36B0-32C520D9A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C7B7-7021-4759-4EA5-63A2ACC5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in Partial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741FE-88B1-46CE-F339-F4FBFDDB314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Household’s maximization problem</a:t>
                </a:r>
              </a:p>
              <a:p>
                <a:r>
                  <a:rPr lang="en-US" dirty="0"/>
                  <a:t>Static problem: choose how much to work and consume</a:t>
                </a:r>
              </a:p>
              <a:p>
                <a:pPr marL="27432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fr-FR" b="0" i="1" smtClean="0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0" i="1" smtClean="0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fr-FR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fr-FR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Key assumptions: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Value consumption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leisure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Budget constraint: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𝑤𝑛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Rewrite as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𝑤𝑛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fr-FR" b="0" dirty="0">
                  <a:solidFill>
                    <a:srgbClr val="B8323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the wage per hours worked (wage rate)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denotes assets,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the labor tax,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transfers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741FE-88B1-46CE-F339-F4FBFDDB3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72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0F5D1-C85A-E923-10B1-D7BBDE1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20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57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0337D-AC3B-684E-4C1C-825937E64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801-62ED-B93D-6F9D-C1513157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individual labor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FEB93-4049-AE57-910E-C5A507C63C5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First-order condition: </a:t>
                </a:r>
              </a:p>
              <a:p>
                <a:pPr marL="0" indent="0">
                  <a:buNone/>
                </a:pPr>
                <a:r>
                  <a:rPr lang="fr-FR" b="0" dirty="0">
                    <a:solidFill>
                      <a:srgbClr val="B83232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400" dirty="0"/>
                  <a:t>LHS: marginal benefit of working “one more hour”</a:t>
                </a:r>
              </a:p>
              <a:p>
                <a:pPr lvl="1"/>
                <a:r>
                  <a:rPr lang="en-US" sz="2400" dirty="0"/>
                  <a:t>RHS: marginal cost of working “one more hour”</a:t>
                </a:r>
              </a:p>
              <a:p>
                <a:pPr lvl="2"/>
                <a:r>
                  <a:rPr lang="en-US" sz="2400" dirty="0"/>
                  <a:t>Marginal cost of enjoying one less unit of leisure </a:t>
                </a:r>
              </a:p>
              <a:p>
                <a:pPr marL="594360" lvl="2" indent="0">
                  <a:buNone/>
                </a:pPr>
                <a:endParaRPr lang="en-US" dirty="0"/>
              </a:p>
              <a:p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increases. Do workers provide more or less labor supply?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FEB93-4049-AE57-910E-C5A507C63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772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1D79-877B-F320-2456-B6B973EE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21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16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9E68-5122-DB47-D1E9-CEB5492D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4925-CF16-0A90-E416-7F7F8D7D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and income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0581-1AEA-6773-93FE-9D042F1C453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66800"/>
                <a:ext cx="8229600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increases. Effect on labor supply?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Substitution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effect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becomes more costly relative to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Labor supply increases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Income effect</a:t>
                </a:r>
                <a:r>
                  <a:rPr lang="en-US" dirty="0"/>
                  <a:t>: you are richer, you increase both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Labor supply decreases</a:t>
                </a:r>
              </a:p>
              <a:p>
                <a:pPr marL="594360" lvl="2" indent="0">
                  <a:buNone/>
                </a:pPr>
                <a:endParaRPr lang="en-US" dirty="0"/>
              </a:p>
              <a:p>
                <a:r>
                  <a:rPr lang="en-US" dirty="0"/>
                  <a:t>Standard example of utility function</a:t>
                </a:r>
              </a:p>
              <a:p>
                <a:pPr marL="0" indent="0">
                  <a:buNone/>
                </a:pPr>
                <a:r>
                  <a:rPr lang="fr-FR" b="0" dirty="0">
                    <a:solidFill>
                      <a:srgbClr val="B8323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p>
                        </m:sSup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den>
                    </m:f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to capture curvature in utility function</a:t>
                </a:r>
              </a:p>
              <a:p>
                <a:pPr lvl="2"/>
                <a:r>
                  <a:rPr lang="en-US" dirty="0"/>
                  <a:t>Limit case: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converges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captures labor disutility,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captures inverse of labor elasticity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0581-1AEA-6773-93FE-9D042F1C45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66800"/>
                <a:ext cx="8229600" cy="5943600"/>
              </a:xfrm>
              <a:blipFill>
                <a:blip r:embed="rId3"/>
                <a:stretch>
                  <a:fillRect l="-772" t="-1068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A61A1-105F-04D0-3F96-DECB0F54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22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21803-B8B4-F533-062F-B53E5CE8F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9BC3-9A72-C790-C145-FC6EA4F7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and income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43856D-0532-AB59-C9AE-9DCF7D060BC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1055" y="1066800"/>
                <a:ext cx="82296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First-order condition becomes</a:t>
                </a:r>
              </a:p>
              <a:p>
                <a:pPr marL="0" indent="0">
                  <a:buNone/>
                </a:pPr>
                <a:r>
                  <a:rPr lang="fr-FR" b="0" dirty="0">
                    <a:solidFill>
                      <a:srgbClr val="B83232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b="0" i="0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fr-FR" b="0" i="0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fr-FR" b="0" dirty="0">
                    <a:solidFill>
                      <a:schemeClr val="tx2"/>
                    </a:solidFill>
                  </a:rPr>
                  <a:t>hat’s the </a:t>
                </a:r>
                <a:r>
                  <a:rPr lang="fr-FR" b="0" dirty="0" err="1">
                    <a:solidFill>
                      <a:schemeClr val="tx2"/>
                    </a:solidFill>
                  </a:rPr>
                  <a:t>role</a:t>
                </a:r>
                <a:r>
                  <a:rPr lang="fr-FR" b="0" dirty="0">
                    <a:solidFill>
                      <a:schemeClr val="tx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&amp;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?)</a:t>
                </a:r>
                <a:endParaRPr lang="en-US" dirty="0"/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, the budget constraint becomes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fr-FR" sz="2600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fr-FR" sz="260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600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600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sz="2600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sz="2600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𝑤𝑛</m:t>
                    </m:r>
                  </m:oMath>
                </a14:m>
                <a:r>
                  <a:rPr lang="en-US" sz="2600" dirty="0">
                    <a:solidFill>
                      <a:schemeClr val="tx2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Obtain the following policy function for labor supply</a:t>
                </a:r>
              </a:p>
              <a:p>
                <a:pPr marL="0" indent="0">
                  <a:buNone/>
                </a:pPr>
                <a:r>
                  <a:rPr lang="fr-FR" dirty="0">
                    <a:solidFill>
                      <a:srgbClr val="B83232"/>
                    </a:solidFill>
                  </a:rPr>
                  <a:t>  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  <m:sSup>
                      <m:sSupPr>
                        <m:ctrlPr>
                          <a:rPr lang="fr-FR" b="0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i="1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fr-FR" b="0" i="0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fr-FR" b="0" i="0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endParaRPr lang="fr-FR" b="0" dirty="0">
                  <a:solidFill>
                    <a:srgbClr val="B83232"/>
                  </a:solidFill>
                </a:endParaRPr>
              </a:p>
              <a:p>
                <a:r>
                  <a:rPr lang="fr-FR" b="0" dirty="0" err="1">
                    <a:solidFill>
                      <a:srgbClr val="B83232"/>
                    </a:solidFill>
                  </a:rPr>
                  <a:t>Does</a:t>
                </a:r>
                <a:r>
                  <a:rPr lang="fr-FR" b="0" dirty="0">
                    <a:solidFill>
                      <a:srgbClr val="B83232"/>
                    </a:solidFill>
                  </a:rPr>
                  <a:t> </a:t>
                </a:r>
                <a:r>
                  <a:rPr lang="fr-FR" b="0" dirty="0" err="1">
                    <a:solidFill>
                      <a:srgbClr val="B83232"/>
                    </a:solidFill>
                  </a:rPr>
                  <a:t>labor</a:t>
                </a:r>
                <a:r>
                  <a:rPr lang="fr-FR" b="0" dirty="0">
                    <a:solidFill>
                      <a:srgbClr val="B83232"/>
                    </a:solidFill>
                  </a:rPr>
                  <a:t> </a:t>
                </a:r>
                <a:r>
                  <a:rPr lang="fr-FR" b="0" dirty="0" err="1">
                    <a:solidFill>
                      <a:srgbClr val="B83232"/>
                    </a:solidFill>
                  </a:rPr>
                  <a:t>supply</a:t>
                </a:r>
                <a:r>
                  <a:rPr lang="fr-FR" b="0" dirty="0">
                    <a:solidFill>
                      <a:srgbClr val="B83232"/>
                    </a:solidFill>
                  </a:rPr>
                  <a:t> </a:t>
                </a:r>
                <a:r>
                  <a:rPr lang="fr-FR" b="0" dirty="0" err="1">
                    <a:solidFill>
                      <a:srgbClr val="B83232"/>
                    </a:solidFill>
                  </a:rPr>
                  <a:t>increase</a:t>
                </a:r>
                <a:r>
                  <a:rPr lang="fr-FR" b="0" dirty="0">
                    <a:solidFill>
                      <a:srgbClr val="B83232"/>
                    </a:solidFill>
                  </a:rPr>
                  <a:t> or </a:t>
                </a:r>
                <a:r>
                  <a:rPr lang="fr-FR" b="0" dirty="0" err="1">
                    <a:solidFill>
                      <a:srgbClr val="B83232"/>
                    </a:solidFill>
                  </a:rPr>
                  <a:t>decrease</a:t>
                </a:r>
                <a:r>
                  <a:rPr lang="fr-FR" b="0" dirty="0">
                    <a:solidFill>
                      <a:srgbClr val="B83232"/>
                    </a:solidFill>
                  </a:rPr>
                  <a:t> </a:t>
                </a:r>
                <a:r>
                  <a:rPr lang="fr-FR" b="0" dirty="0" err="1">
                    <a:solidFill>
                      <a:srgbClr val="B83232"/>
                    </a:solidFill>
                  </a:rPr>
                  <a:t>when</a:t>
                </a:r>
                <a:r>
                  <a:rPr lang="fr-FR" b="0" dirty="0">
                    <a:solidFill>
                      <a:srgbClr val="B83232"/>
                    </a:solidFill>
                  </a:rPr>
                  <a:t> the </a:t>
                </a:r>
                <a:r>
                  <a:rPr lang="fr-FR" b="0" dirty="0" err="1">
                    <a:solidFill>
                      <a:srgbClr val="B83232"/>
                    </a:solidFill>
                  </a:rPr>
                  <a:t>tax</a:t>
                </a:r>
                <a:r>
                  <a:rPr lang="fr-FR" b="0" dirty="0">
                    <a:solidFill>
                      <a:srgbClr val="B83232"/>
                    </a:solidFill>
                  </a:rPr>
                  <a:t> rate </a:t>
                </a:r>
                <a:r>
                  <a:rPr lang="fr-FR" b="0" dirty="0" err="1">
                    <a:solidFill>
                      <a:srgbClr val="B83232"/>
                    </a:solidFill>
                  </a:rPr>
                  <a:t>increases</a:t>
                </a:r>
                <a:r>
                  <a:rPr lang="fr-FR" b="0" dirty="0">
                    <a:solidFill>
                      <a:srgbClr val="B83232"/>
                    </a:solidFill>
                  </a:rPr>
                  <a:t>/</a:t>
                </a:r>
                <a:r>
                  <a:rPr lang="fr-FR" b="0" dirty="0" err="1">
                    <a:solidFill>
                      <a:srgbClr val="B83232"/>
                    </a:solidFill>
                  </a:rPr>
                  <a:t>when</a:t>
                </a:r>
                <a:r>
                  <a:rPr lang="fr-FR" b="0" dirty="0">
                    <a:solidFill>
                      <a:srgbClr val="B83232"/>
                    </a:solidFill>
                  </a:rPr>
                  <a:t> the (net-of-</a:t>
                </a:r>
                <a:r>
                  <a:rPr lang="fr-FR" b="0" dirty="0" err="1">
                    <a:solidFill>
                      <a:srgbClr val="B83232"/>
                    </a:solidFill>
                  </a:rPr>
                  <a:t>tax</a:t>
                </a:r>
                <a:r>
                  <a:rPr lang="fr-FR" b="0" dirty="0">
                    <a:solidFill>
                      <a:srgbClr val="B83232"/>
                    </a:solidFill>
                  </a:rPr>
                  <a:t>) </a:t>
                </a:r>
                <a:r>
                  <a:rPr lang="fr-FR" b="0" dirty="0" err="1">
                    <a:solidFill>
                      <a:srgbClr val="B83232"/>
                    </a:solidFill>
                  </a:rPr>
                  <a:t>wage</a:t>
                </a:r>
                <a:r>
                  <a:rPr lang="fr-FR" b="0" dirty="0">
                    <a:solidFill>
                      <a:srgbClr val="B83232"/>
                    </a:solidFill>
                  </a:rPr>
                  <a:t> </a:t>
                </a:r>
                <a:r>
                  <a:rPr lang="fr-FR" b="0" dirty="0" err="1">
                    <a:solidFill>
                      <a:srgbClr val="B83232"/>
                    </a:solidFill>
                  </a:rPr>
                  <a:t>decreases</a:t>
                </a:r>
                <a:r>
                  <a:rPr lang="fr-FR" b="0" dirty="0">
                    <a:solidFill>
                      <a:srgbClr val="B83232"/>
                    </a:solidFill>
                  </a:rPr>
                  <a:t>?</a:t>
                </a:r>
              </a:p>
              <a:p>
                <a:pPr lvl="1"/>
                <a:r>
                  <a:rPr lang="fr-FR" dirty="0"/>
                  <a:t>I</a:t>
                </a:r>
                <a:r>
                  <a:rPr lang="fr-FR" b="0" dirty="0"/>
                  <a:t>f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b="0" dirty="0">
                    <a:solidFill>
                      <a:srgbClr val="B83232"/>
                    </a:solidFill>
                  </a:rPr>
                  <a:t> </a:t>
                </a:r>
                <a:r>
                  <a:rPr lang="fr-FR" b="0" dirty="0"/>
                  <a:t>income &amp; substitution </a:t>
                </a:r>
                <a:r>
                  <a:rPr lang="fr-FR" b="0" dirty="0" err="1"/>
                  <a:t>effects</a:t>
                </a:r>
                <a:r>
                  <a:rPr lang="fr-FR" b="0" dirty="0"/>
                  <a:t> cancel out!</a:t>
                </a:r>
              </a:p>
              <a:p>
                <a:pPr lvl="2"/>
                <a:r>
                  <a:rPr lang="fr-FR" dirty="0"/>
                  <a:t>Labor </a:t>
                </a:r>
                <a:r>
                  <a:rPr lang="fr-FR" dirty="0" err="1"/>
                  <a:t>supply</a:t>
                </a:r>
                <a:r>
                  <a:rPr lang="fr-FR" dirty="0"/>
                  <a:t> </a:t>
                </a:r>
                <a:r>
                  <a:rPr lang="fr-FR" dirty="0" err="1"/>
                  <a:t>independent</a:t>
                </a:r>
                <a:r>
                  <a:rPr lang="fr-FR" dirty="0"/>
                  <a:t> of </a:t>
                </a:r>
                <a:r>
                  <a:rPr lang="fr-FR" dirty="0" err="1"/>
                  <a:t>wage</a:t>
                </a:r>
                <a:r>
                  <a:rPr lang="fr-FR" dirty="0"/>
                  <a:t>!</a:t>
                </a:r>
                <a:endParaRPr lang="fr-FR" b="0" dirty="0"/>
              </a:p>
              <a:p>
                <a:pPr lvl="1"/>
                <a:r>
                  <a:rPr lang="fr-FR" dirty="0"/>
                  <a:t>If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fr-FR" dirty="0">
                    <a:solidFill>
                      <a:srgbClr val="B83232"/>
                    </a:solidFill>
                  </a:rPr>
                  <a:t> </a:t>
                </a:r>
                <a:r>
                  <a:rPr lang="fr-FR" dirty="0"/>
                  <a:t>substitution </a:t>
                </a:r>
                <a:r>
                  <a:rPr lang="fr-FR" dirty="0" err="1"/>
                  <a:t>effects</a:t>
                </a:r>
                <a:r>
                  <a:rPr lang="fr-FR" dirty="0"/>
                  <a:t> </a:t>
                </a:r>
                <a:r>
                  <a:rPr lang="fr-FR" dirty="0" err="1"/>
                  <a:t>dominate</a:t>
                </a:r>
                <a:endParaRPr lang="fr-FR" dirty="0"/>
              </a:p>
              <a:p>
                <a:pPr lvl="1"/>
                <a:r>
                  <a:rPr lang="fr-FR" dirty="0"/>
                  <a:t>I</a:t>
                </a:r>
                <a:r>
                  <a:rPr lang="fr-FR" b="0" dirty="0"/>
                  <a:t>f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fr-FR" b="0" dirty="0">
                    <a:solidFill>
                      <a:srgbClr val="B83232"/>
                    </a:solidFill>
                  </a:rPr>
                  <a:t> </a:t>
                </a:r>
                <a:r>
                  <a:rPr lang="fr-FR" b="0" dirty="0"/>
                  <a:t>income </a:t>
                </a:r>
                <a:r>
                  <a:rPr lang="fr-FR" b="0" dirty="0" err="1"/>
                  <a:t>effects</a:t>
                </a:r>
                <a:r>
                  <a:rPr lang="fr-FR" b="0" dirty="0"/>
                  <a:t> </a:t>
                </a:r>
                <a:r>
                  <a:rPr lang="fr-FR" b="0" dirty="0" err="1"/>
                  <a:t>dominate</a:t>
                </a:r>
                <a:endParaRPr lang="fr-FR" b="0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43856D-0532-AB59-C9AE-9DCF7D060B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1055" y="1066800"/>
                <a:ext cx="8229600" cy="5334000"/>
              </a:xfrm>
              <a:blipFill>
                <a:blip r:embed="rId3"/>
                <a:stretch>
                  <a:fillRect l="-616" t="-1188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0B9C8-02E0-30EE-5DB9-0925A693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23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7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72EC-559D-C107-CE03-A33A74734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EE43-260E-6208-CFFA-8CDCF3E3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tax and lump-sum 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F64753-5F3E-0FE9-E4D8-FB117A4D8EA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What’s the effect of an </a:t>
                </a:r>
                <a:r>
                  <a:rPr lang="en-US" dirty="0">
                    <a:solidFill>
                      <a:srgbClr val="C00000"/>
                    </a:solidFill>
                  </a:rPr>
                  <a:t>increase in the labor tax rate</a:t>
                </a:r>
                <a:r>
                  <a:rPr lang="en-US" dirty="0">
                    <a:solidFill>
                      <a:schemeClr val="tx2"/>
                    </a:solidFill>
                  </a:rPr>
                  <a:t>? </a:t>
                </a:r>
              </a:p>
              <a:p>
                <a:pPr lvl="1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becomes larger… 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Ambiguous</a:t>
                </a:r>
                <a:r>
                  <a:rPr lang="en-US" dirty="0"/>
                  <a:t>: depends on substitution vs. income effects!</a:t>
                </a:r>
              </a:p>
              <a:p>
                <a:r>
                  <a:rPr lang="en-US" dirty="0"/>
                  <a:t>Let’s go back to the general budget constraint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B8323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solidFill>
                            <a:srgbClr val="B8323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B83232"/>
                          </a:solidFill>
                          <a:latin typeface="Cambria Math" panose="02040503050406030204" pitchFamily="18" charset="0"/>
                        </a:rPr>
                        <m:t>𝑤𝑛</m:t>
                      </m:r>
                      <m:r>
                        <a:rPr lang="fr-FR" b="0" i="1" smtClean="0">
                          <a:solidFill>
                            <a:srgbClr val="B8323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B8323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b="0" i="1" smtClean="0">
                          <a:solidFill>
                            <a:srgbClr val="B8323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B8323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What’s the effect of an increase in taxes that is not proportional to your labor supply?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becomes lower…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Unambiguous income effects: </a:t>
                </a:r>
                <a:r>
                  <a:rPr lang="en-US" dirty="0">
                    <a:solidFill>
                      <a:srgbClr val="C00000"/>
                    </a:solidFill>
                  </a:rPr>
                  <a:t>labor supply increases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  <m:t>𝑤𝑛</m:t>
                          </m:r>
                          <m:r>
                            <a:rPr lang="fr-FR" i="1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  <m:r>
                            <a:rPr lang="fr-FR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fr-FR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2"/>
                    </a:solidFill>
                  </a:rPr>
                  <a:t>A lower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increases marginal utility of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and thus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2"/>
                    </a:solidFill>
                  </a:rPr>
                  <a:t>Only income effect!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F64753-5F3E-0FE9-E4D8-FB117A4D8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17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E5996-6AEF-3BA0-7D0B-5D4C781A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24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82D5F-6520-F1AF-6793-738415ADE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77C4-5515-4EC9-3030-AA40C1C2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 supply and change in labor 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C8E42-8E0C-690B-26DC-5AED7E8AF11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Empirically</a:t>
                </a:r>
                <a:r>
                  <a:rPr lang="en-US" dirty="0">
                    <a:solidFill>
                      <a:schemeClr val="tx2"/>
                    </a:solidFill>
                  </a:rPr>
                  <a:t> many papers measure </a:t>
                </a:r>
                <a:r>
                  <a:rPr lang="en-US" dirty="0">
                    <a:solidFill>
                      <a:srgbClr val="C00000"/>
                    </a:solidFill>
                  </a:rPr>
                  <a:t>labor elasticity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What's the percentage increase in labor supply after a 1% increase in net-of-tax wages?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That is, a 1% increase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?</a:t>
                </a: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Keeping “utility” constant…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Abstracting from income effects</a:t>
                </a:r>
              </a:p>
              <a:p>
                <a:pPr lvl="1"/>
                <a:r>
                  <a:rPr lang="en-US" dirty="0"/>
                  <a:t>Abstracting from participation responses</a:t>
                </a:r>
              </a:p>
              <a:p>
                <a:pPr lvl="1"/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Elasticity is </a:t>
                </a:r>
                <a:r>
                  <a:rPr lang="en-US" dirty="0">
                    <a:solidFill>
                      <a:srgbClr val="C00000"/>
                    </a:solidFill>
                  </a:rPr>
                  <a:t>positive </a:t>
                </a:r>
                <a:r>
                  <a:rPr lang="en-US" dirty="0"/>
                  <a:t>(of course) but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small</a:t>
                </a:r>
                <a:r>
                  <a:rPr lang="en-US" dirty="0">
                    <a:solidFill>
                      <a:schemeClr val="tx2"/>
                    </a:solidFill>
                  </a:rPr>
                  <a:t>, about 0.2-0.5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Larger for some groups: married women, lower education,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C8E42-8E0C-690B-26DC-5AED7E8AF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17" t="-1222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BAA7-CD51-1119-DABD-8683B451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25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6D9D3-6E79-F080-5F70-0EEC9F9FB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0AD6-1809-F70F-BC76-4968FAC7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Labor supply &amp; change in lump-sum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CA270-B042-B853-62B0-4EF0415A4D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Change in lump-</a:t>
            </a:r>
            <a:r>
              <a:rPr lang="fr-FR" dirty="0" err="1">
                <a:solidFill>
                  <a:schemeClr val="tx2"/>
                </a:solidFill>
              </a:rPr>
              <a:t>sum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tax</a:t>
            </a:r>
            <a:r>
              <a:rPr lang="fr-FR" dirty="0">
                <a:solidFill>
                  <a:schemeClr val="tx2"/>
                </a:solidFill>
              </a:rPr>
              <a:t> or change in </a:t>
            </a:r>
            <a:r>
              <a:rPr lang="fr-FR" dirty="0" err="1">
                <a:solidFill>
                  <a:schemeClr val="tx2"/>
                </a:solidFill>
              </a:rPr>
              <a:t>wealth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How to </a:t>
            </a:r>
            <a:r>
              <a:rPr lang="fr-FR" dirty="0" err="1">
                <a:solidFill>
                  <a:schemeClr val="tx2"/>
                </a:solidFill>
              </a:rPr>
              <a:t>measure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income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effects</a:t>
            </a:r>
            <a:r>
              <a:rPr lang="fr-FR" dirty="0">
                <a:solidFill>
                  <a:schemeClr val="tx2"/>
                </a:solidFill>
              </a:rPr>
              <a:t> in the data?</a:t>
            </a:r>
          </a:p>
          <a:p>
            <a:pPr lvl="1"/>
            <a:r>
              <a:rPr lang="fr-FR" i="1" dirty="0">
                <a:solidFill>
                  <a:schemeClr val="tx2"/>
                </a:solidFill>
              </a:rPr>
              <a:t>“How Americans </a:t>
            </a:r>
            <a:r>
              <a:rPr lang="fr-FR" i="1" dirty="0" err="1">
                <a:solidFill>
                  <a:schemeClr val="tx2"/>
                </a:solidFill>
              </a:rPr>
              <a:t>respond</a:t>
            </a:r>
            <a:r>
              <a:rPr lang="fr-FR" i="1" dirty="0">
                <a:solidFill>
                  <a:schemeClr val="tx2"/>
                </a:solidFill>
              </a:rPr>
              <a:t> to </a:t>
            </a:r>
            <a:r>
              <a:rPr lang="fr-FR" i="1" dirty="0" err="1">
                <a:solidFill>
                  <a:schemeClr val="tx2"/>
                </a:solidFill>
              </a:rPr>
              <a:t>idiosyncratic</a:t>
            </a:r>
            <a:r>
              <a:rPr lang="fr-FR" i="1" dirty="0">
                <a:solidFill>
                  <a:schemeClr val="tx2"/>
                </a:solidFill>
              </a:rPr>
              <a:t> and </a:t>
            </a:r>
            <a:r>
              <a:rPr lang="fr-FR" i="1" dirty="0" err="1">
                <a:solidFill>
                  <a:schemeClr val="tx2"/>
                </a:solidFill>
              </a:rPr>
              <a:t>exogenous</a:t>
            </a:r>
            <a:r>
              <a:rPr lang="fr-FR" i="1" dirty="0">
                <a:solidFill>
                  <a:schemeClr val="tx2"/>
                </a:solidFill>
              </a:rPr>
              <a:t> changes in </a:t>
            </a:r>
            <a:r>
              <a:rPr lang="fr-FR" i="1" dirty="0" err="1">
                <a:solidFill>
                  <a:schemeClr val="tx2"/>
                </a:solidFill>
              </a:rPr>
              <a:t>household</a:t>
            </a:r>
            <a:r>
              <a:rPr lang="fr-FR" i="1" dirty="0">
                <a:solidFill>
                  <a:schemeClr val="tx2"/>
                </a:solidFill>
              </a:rPr>
              <a:t> </a:t>
            </a:r>
            <a:r>
              <a:rPr lang="fr-FR" i="1" dirty="0" err="1">
                <a:solidFill>
                  <a:schemeClr val="tx2"/>
                </a:solidFill>
              </a:rPr>
              <a:t>wealth</a:t>
            </a:r>
            <a:r>
              <a:rPr lang="fr-FR" i="1" dirty="0">
                <a:solidFill>
                  <a:schemeClr val="tx2"/>
                </a:solidFill>
              </a:rPr>
              <a:t> and </a:t>
            </a:r>
            <a:r>
              <a:rPr lang="fr-FR" i="1" dirty="0" err="1">
                <a:solidFill>
                  <a:schemeClr val="tx2"/>
                </a:solidFill>
              </a:rPr>
              <a:t>unearned</a:t>
            </a:r>
            <a:r>
              <a:rPr lang="fr-FR" i="1" dirty="0">
                <a:solidFill>
                  <a:schemeClr val="tx2"/>
                </a:solidFill>
              </a:rPr>
              <a:t> </a:t>
            </a:r>
            <a:r>
              <a:rPr lang="fr-FR" i="1" dirty="0" err="1">
                <a:solidFill>
                  <a:schemeClr val="tx2"/>
                </a:solidFill>
              </a:rPr>
              <a:t>income</a:t>
            </a:r>
            <a:r>
              <a:rPr lang="fr-FR" i="1" dirty="0">
                <a:solidFill>
                  <a:schemeClr val="tx2"/>
                </a:solidFill>
              </a:rPr>
              <a:t>”, </a:t>
            </a:r>
            <a:r>
              <a:rPr lang="fr-FR" dirty="0">
                <a:solidFill>
                  <a:schemeClr val="tx2"/>
                </a:solidFill>
              </a:rPr>
              <a:t>by M. </a:t>
            </a:r>
            <a:r>
              <a:rPr lang="fr-FR" dirty="0" err="1">
                <a:solidFill>
                  <a:schemeClr val="tx2"/>
                </a:solidFill>
              </a:rPr>
              <a:t>Golosov</a:t>
            </a:r>
            <a:r>
              <a:rPr lang="fr-FR" dirty="0">
                <a:solidFill>
                  <a:schemeClr val="tx2"/>
                </a:solidFill>
              </a:rPr>
              <a:t>, M. Graver, M. </a:t>
            </a:r>
            <a:r>
              <a:rPr lang="fr-FR" dirty="0" err="1">
                <a:solidFill>
                  <a:schemeClr val="tx2"/>
                </a:solidFill>
              </a:rPr>
              <a:t>Mogstad</a:t>
            </a:r>
            <a:r>
              <a:rPr lang="fr-FR" dirty="0">
                <a:solidFill>
                  <a:schemeClr val="tx2"/>
                </a:solidFill>
              </a:rPr>
              <a:t> and D. </a:t>
            </a:r>
            <a:r>
              <a:rPr lang="fr-FR" dirty="0" err="1">
                <a:solidFill>
                  <a:schemeClr val="tx2"/>
                </a:solidFill>
              </a:rPr>
              <a:t>Novgorodsky</a:t>
            </a:r>
            <a:r>
              <a:rPr lang="fr-FR" dirty="0">
                <a:solidFill>
                  <a:schemeClr val="tx2"/>
                </a:solidFill>
              </a:rPr>
              <a:t>, The </a:t>
            </a:r>
            <a:r>
              <a:rPr lang="fr-FR" dirty="0" err="1">
                <a:solidFill>
                  <a:schemeClr val="tx2"/>
                </a:solidFill>
              </a:rPr>
              <a:t>Quarterly</a:t>
            </a:r>
            <a:r>
              <a:rPr lang="fr-FR" dirty="0">
                <a:solidFill>
                  <a:schemeClr val="tx2"/>
                </a:solidFill>
              </a:rPr>
              <a:t> Journal of </a:t>
            </a:r>
            <a:r>
              <a:rPr lang="fr-FR" dirty="0" err="1">
                <a:solidFill>
                  <a:schemeClr val="tx2"/>
                </a:solidFill>
              </a:rPr>
              <a:t>Economics</a:t>
            </a:r>
            <a:r>
              <a:rPr lang="fr-FR" dirty="0">
                <a:solidFill>
                  <a:schemeClr val="tx2"/>
                </a:solidFill>
              </a:rPr>
              <a:t> (2024)</a:t>
            </a:r>
          </a:p>
          <a:p>
            <a:pPr marL="274320" lvl="1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Merge </a:t>
            </a:r>
            <a:r>
              <a:rPr lang="en-US" dirty="0">
                <a:solidFill>
                  <a:srgbClr val="C00000"/>
                </a:solidFill>
              </a:rPr>
              <a:t>lottery winnings data </a:t>
            </a:r>
            <a:r>
              <a:rPr lang="en-US" dirty="0">
                <a:solidFill>
                  <a:schemeClr val="tx2"/>
                </a:solidFill>
              </a:rPr>
              <a:t>with </a:t>
            </a:r>
            <a:r>
              <a:rPr lang="en-US" dirty="0">
                <a:solidFill>
                  <a:srgbClr val="C00000"/>
                </a:solidFill>
              </a:rPr>
              <a:t>earnings data covering the universe of U.S. taxpayers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r>
              <a:rPr lang="en-US" dirty="0">
                <a:solidFill>
                  <a:schemeClr val="tx2"/>
                </a:solidFill>
              </a:rPr>
              <a:t>Idea: lottery win introduces </a:t>
            </a:r>
            <a:r>
              <a:rPr lang="en-US" dirty="0">
                <a:solidFill>
                  <a:srgbClr val="C00000"/>
                </a:solidFill>
              </a:rPr>
              <a:t>exogenous variation in wealth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692B4-7E5A-6ECD-13BA-31789120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26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A710F-FEE8-5F17-DB35-46D224D39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74AA-B44D-EF0E-AD38-B820412B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and income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5221C-06BE-901A-245D-2685E2755F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Concern: </a:t>
            </a:r>
            <a:r>
              <a:rPr lang="en-US" dirty="0">
                <a:solidFill>
                  <a:srgbClr val="C00000"/>
                </a:solidFill>
              </a:rPr>
              <a:t>are people who play the lottery systematically different</a:t>
            </a:r>
            <a:r>
              <a:rPr lang="en-US" dirty="0">
                <a:solidFill>
                  <a:schemeClr val="tx2"/>
                </a:solidFill>
              </a:rPr>
              <a:t> from general population?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6A255-ADF8-2F60-BDFA-57943614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27</a:t>
            </a:fld>
            <a:r>
              <a:rPr lang="en-US"/>
              <a:t> ]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9D9FE-09F7-2CE6-A5C8-D909A9558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657273" cy="40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70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82831-6812-A751-2893-1EF589762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D46A-4342-24E1-2652-E26F0A00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and income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D8E3F-A70D-5692-AF02-F7DC6E90F3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Study wealth / income effects on </a:t>
            </a:r>
            <a:r>
              <a:rPr lang="en-US" dirty="0">
                <a:solidFill>
                  <a:srgbClr val="C00000"/>
                </a:solidFill>
              </a:rPr>
              <a:t>household earnings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Average over 5 years, total and by income group</a:t>
            </a:r>
          </a:p>
          <a:p>
            <a:pPr lvl="1"/>
            <a:r>
              <a:rPr lang="en-US" dirty="0"/>
              <a:t>Earnings respond, partly due to the extensive margin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BBCB5-7080-A4F8-9A5E-0D458028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28</a:t>
            </a:fld>
            <a:r>
              <a:rPr lang="en-US"/>
              <a:t> ]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8C79E-09ED-B35E-B7AE-7AEB7FD5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7772400" cy="32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99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2E626-5BE9-FAA0-E2CC-4E4DE39B0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A48C-8E7F-D687-3722-961043E5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and income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91802-E0C3-2490-F20D-4B9FE3548D8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66800"/>
                <a:ext cx="8305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Translate one one-time windfall into </a:t>
                </a:r>
                <a:r>
                  <a:rPr lang="en-US" dirty="0">
                    <a:solidFill>
                      <a:srgbClr val="C00000"/>
                    </a:solidFill>
                  </a:rPr>
                  <a:t>annual transfer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Rough intuition: </a:t>
                </a:r>
                <a:r>
                  <a:rPr lang="en-US" dirty="0"/>
                  <a:t>assume a permanent check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(UBI)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DPV </a:t>
                </a:r>
                <a:r>
                  <a:rPr lang="en-US" dirty="0"/>
                  <a:t>would be</a:t>
                </a:r>
              </a:p>
              <a:p>
                <a:pPr marL="274320" lvl="1" indent="0">
                  <a:buNone/>
                </a:pPr>
                <a:r>
                  <a:rPr lang="fr-FR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+…=</m:t>
                    </m:r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If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≈5%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, a $100 permanent transfer would equal a $2100 windfall…</a:t>
                </a:r>
              </a:p>
              <a:p>
                <a:pPr lvl="1"/>
                <a:r>
                  <a:rPr lang="en-US" dirty="0"/>
                  <a:t>And thus, a reduction of labor income of 0.023*2100 = … $50! 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Various translation methods in the paper</a:t>
                </a:r>
              </a:p>
              <a:p>
                <a:pPr lvl="1"/>
                <a:r>
                  <a:rPr lang="en-US" dirty="0"/>
                  <a:t>Find </a:t>
                </a:r>
                <a:r>
                  <a:rPr lang="en-US" dirty="0">
                    <a:solidFill>
                      <a:srgbClr val="C00000"/>
                    </a:solidFill>
                  </a:rPr>
                  <a:t>a reduction of about 0.50 cents for $1 of unearned extra income… Huge!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91802-E0C3-2490-F20D-4B9FE3548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66800"/>
                <a:ext cx="8305800" cy="5181600"/>
              </a:xfrm>
              <a:blipFill>
                <a:blip r:embed="rId3"/>
                <a:stretch>
                  <a:fillRect l="-763" t="-1222" r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FE54C-A872-88A9-9900-012050F4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29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B83232"/>
                </a:solidFill>
              </a:rPr>
              <a:t>Labor market evidence from the U.S.</a:t>
            </a:r>
          </a:p>
          <a:p>
            <a:pPr lvl="1"/>
            <a:r>
              <a:rPr lang="en-US" dirty="0"/>
              <a:t>Measuring unemployment</a:t>
            </a:r>
          </a:p>
          <a:p>
            <a:pPr lvl="1"/>
            <a:r>
              <a:rPr lang="en-US" dirty="0"/>
              <a:t>Business cycles vs. long term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Household maximization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Walrasian</a:t>
            </a:r>
            <a:r>
              <a:rPr lang="en-US" dirty="0"/>
              <a:t> model of the labor 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Modern models of the labor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3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95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4B280-AAD2-5240-6803-45EEA195A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B205-04A2-F075-189B-CD0407BC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C3C06-8417-E01C-873E-AF537B4CE7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Labor market evidence from the U.S.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Household maximization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C00000"/>
                </a:solidFill>
              </a:rPr>
              <a:t>Walrasian</a:t>
            </a:r>
            <a:r>
              <a:rPr lang="en-US" dirty="0">
                <a:solidFill>
                  <a:srgbClr val="C00000"/>
                </a:solidFill>
              </a:rPr>
              <a:t> model of the labor market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Aggregate labor and supply demand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Taxation &amp; minimum wage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Modern models of the labor market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D2EB2-73A8-3B84-D18F-B281DCC5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30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77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BB6AF-B00E-7F69-F391-A5FFE0010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35E4-42D9-CD40-3805-97D06C83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labor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831B-4B03-49B4-A27D-7A8B0C178F7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 </a:t>
            </a:r>
            <a:r>
              <a:rPr lang="en-US" dirty="0">
                <a:solidFill>
                  <a:srgbClr val="C00000"/>
                </a:solidFill>
              </a:rPr>
              <a:t>supply</a:t>
            </a:r>
            <a:r>
              <a:rPr lang="en-US" dirty="0"/>
              <a:t> curve</a:t>
            </a:r>
          </a:p>
          <a:p>
            <a:pPr lvl="1"/>
            <a:r>
              <a:rPr lang="en-US" dirty="0"/>
              <a:t>Represents the willingness of people to work at different wages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increasing</a:t>
            </a:r>
            <a:r>
              <a:rPr lang="en-US" dirty="0"/>
              <a:t> function of wage </a:t>
            </a:r>
            <a:r>
              <a:rPr lang="en-US" dirty="0">
                <a:solidFill>
                  <a:srgbClr val="C00000"/>
                </a:solidFill>
              </a:rPr>
              <a:t>on aggregate level</a:t>
            </a:r>
          </a:p>
          <a:p>
            <a:pPr lvl="1"/>
            <a:r>
              <a:rPr lang="en-US" dirty="0"/>
              <a:t>At the individual level, income vs. substitution effect</a:t>
            </a:r>
          </a:p>
          <a:p>
            <a:pPr lvl="1"/>
            <a:r>
              <a:rPr lang="en-US" dirty="0"/>
              <a:t>At the aggregate, substitution effect dominates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Labor force participation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Extensive margin: no income effect!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61364-A8CB-B2FF-4EF1-A198F4C3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31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3B983-0531-4F46-3005-F3010485B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1C4E-AE3B-40AE-7C8B-2DFA1B6C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Aggregate labor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64D7C-FE9C-FA84-D997-88C9D797F46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Labor </a:t>
                </a:r>
                <a:r>
                  <a:rPr lang="en-US" dirty="0">
                    <a:solidFill>
                      <a:srgbClr val="C00000"/>
                    </a:solidFill>
                  </a:rPr>
                  <a:t>demand</a:t>
                </a:r>
                <a:r>
                  <a:rPr lang="en-US" dirty="0"/>
                  <a:t> curve</a:t>
                </a:r>
              </a:p>
              <a:p>
                <a:pPr lvl="1"/>
                <a:r>
                  <a:rPr lang="en-US" dirty="0"/>
                  <a:t>Derived from the firm profit maximization problem</a:t>
                </a:r>
              </a:p>
              <a:p>
                <a:pPr marL="27432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B83232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B8323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B83232"/>
                              </a:solidFill>
                              <a:latin typeface="Cambria Math"/>
                            </a:rPr>
                            <m:t>𝑤𝐿</m:t>
                          </m:r>
                          <m:r>
                            <a:rPr lang="en-US" i="1">
                              <a:solidFill>
                                <a:srgbClr val="B8323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B83232"/>
                              </a:solidFill>
                              <a:latin typeface="Cambria Math"/>
                            </a:rPr>
                            <m:t>𝑟𝐾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First-order condition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𝑀𝑃𝐿</m:t>
                    </m:r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i="1">
                        <a:solidFill>
                          <a:srgbClr val="B83232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Solve for labor demand function (with Cobb-Douglas)</a:t>
                </a:r>
              </a:p>
              <a:p>
                <a:pPr marL="822960" lvl="3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83232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B8323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B8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B8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B8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B83232"/>
                                          </a:solidFill>
                                          <a:latin typeface="Cambria Math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B8323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B8323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B83232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B8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B8323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B83232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rgbClr val="B83232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C00000"/>
                    </a:solidFill>
                  </a:rPr>
                  <a:t>decreasing</a:t>
                </a:r>
                <a:r>
                  <a:rPr lang="en-US" dirty="0"/>
                  <a:t> function of wage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64D7C-FE9C-FA84-D997-88C9D797F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17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B9FDD-0921-A124-A0E5-EBB697BD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32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33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400800"/>
            <a:ext cx="2706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Jones – Macroeconomics</a:t>
            </a:r>
          </a:p>
        </p:txBody>
      </p:sp>
      <p:pic>
        <p:nvPicPr>
          <p:cNvPr id="13" name="Picture 2" descr="A graph shows the labor market with employment on the x axis and wage on the y axis. A positive line is labeled L s, labor supply. A decreasing line is labeled L d, labor demand. The point where the two lines intersect is at L on the x axis and W on the y axis.">
            <a:extLst>
              <a:ext uri="{FF2B5EF4-FFF2-40B4-BE49-F238E27FC236}">
                <a16:creationId xmlns:a16="http://schemas.microsoft.com/office/drawing/2014/main" id="{0E12B614-7E4E-4C14-9E01-2BB483D01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"/>
          <a:stretch/>
        </p:blipFill>
        <p:spPr bwMode="auto">
          <a:xfrm>
            <a:off x="1066800" y="1051560"/>
            <a:ext cx="6753320" cy="52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384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does the labor </a:t>
            </a:r>
            <a:r>
              <a:rPr lang="en-US" dirty="0">
                <a:solidFill>
                  <a:srgbClr val="C00000"/>
                </a:solidFill>
              </a:rPr>
              <a:t>demand</a:t>
            </a:r>
            <a:r>
              <a:rPr lang="en-US" dirty="0"/>
              <a:t> curve shift?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Movement </a:t>
                </a:r>
                <a:r>
                  <a:rPr lang="en-US" dirty="0">
                    <a:solidFill>
                      <a:srgbClr val="C00000"/>
                    </a:solidFill>
                  </a:rPr>
                  <a:t>along</a:t>
                </a:r>
                <a:r>
                  <a:rPr lang="en-US" dirty="0"/>
                  <a:t> the labor demand curve</a:t>
                </a:r>
              </a:p>
              <a:p>
                <a:pPr lvl="1"/>
                <a:r>
                  <a:rPr lang="en-US" dirty="0"/>
                  <a:t>Represents the fact that in </a:t>
                </a:r>
                <a:r>
                  <a:rPr lang="en-US" dirty="0">
                    <a:solidFill>
                      <a:srgbClr val="B83232"/>
                    </a:solidFill>
                  </a:rPr>
                  <a:t>given economic conditions</a:t>
                </a:r>
                <a:r>
                  <a:rPr lang="en-US" dirty="0"/>
                  <a:t>, firms want to hire different amounts of labor at different levels of prevailing market wages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Shift</a:t>
                </a:r>
                <a:r>
                  <a:rPr lang="en-US" dirty="0"/>
                  <a:t> of the labor demand curve</a:t>
                </a:r>
              </a:p>
              <a:p>
                <a:pPr lvl="1"/>
                <a:r>
                  <a:rPr lang="en-US" dirty="0"/>
                  <a:t>Represents a change in economic conditions that influences the decision of the firm how much labor to hire at a </a:t>
                </a:r>
                <a:r>
                  <a:rPr lang="en-US" dirty="0">
                    <a:solidFill>
                      <a:srgbClr val="B83232"/>
                    </a:solidFill>
                  </a:rPr>
                  <a:t>given wage</a:t>
                </a:r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Taxes imposed on the firm, changes in hiring or firing costs</a:t>
                </a:r>
              </a:p>
              <a:p>
                <a:pPr lvl="2"/>
                <a:r>
                  <a:rPr lang="en-US" dirty="0"/>
                  <a:t>Changes in demand for the firm’s product</a:t>
                </a:r>
              </a:p>
              <a:p>
                <a:pPr lvl="2"/>
                <a:r>
                  <a:rPr lang="en-US" dirty="0"/>
                  <a:t>Financial conditions – availability of credit used to finance production, investment and wages.</a:t>
                </a:r>
              </a:p>
              <a:p>
                <a:pPr lvl="2"/>
                <a:r>
                  <a:rPr lang="en-US" dirty="0"/>
                  <a:t>Changes in prices of other inputs (raw materials, energy,…)</a:t>
                </a:r>
              </a:p>
              <a:p>
                <a:pPr lvl="1"/>
                <a:r>
                  <a:rPr lang="en-US" dirty="0"/>
                  <a:t>What about our theoretical model?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B83232"/>
                        </a:solidFill>
                        <a:latin typeface="Cambria Math"/>
                      </a:rPr>
                      <m:t>𝐿</m:t>
                    </m:r>
                    <m:r>
                      <a:rPr lang="en-US" i="1">
                        <a:solidFill>
                          <a:srgbClr val="B8323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B8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B8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B83232"/>
                                        </a:solidFill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solidFill>
                                          <a:srgbClr val="B8323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B83232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B83232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B8323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B83232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</m:sup>
                    </m:sSup>
                    <m:r>
                      <a:rPr lang="en-US" i="1">
                        <a:solidFill>
                          <a:srgbClr val="B83232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Labor demand curve shifts up when productivity of labor increases (either a higher </a:t>
                </a:r>
                <a:r>
                  <a:rPr lang="en-US" i="1" dirty="0"/>
                  <a:t>A</a:t>
                </a:r>
                <a:r>
                  <a:rPr lang="en-US" dirty="0"/>
                  <a:t> or more capital </a:t>
                </a:r>
                <a:r>
                  <a:rPr lang="en-US" i="1" dirty="0"/>
                  <a:t>K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17" t="-1711" r="-1235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34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the labor supply curve shift?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Movement </a:t>
            </a:r>
            <a:r>
              <a:rPr lang="en-US" dirty="0">
                <a:solidFill>
                  <a:srgbClr val="C00000"/>
                </a:solidFill>
              </a:rPr>
              <a:t>along</a:t>
            </a:r>
            <a:r>
              <a:rPr lang="en-US" dirty="0"/>
              <a:t> the labor supply curve</a:t>
            </a:r>
          </a:p>
          <a:p>
            <a:pPr lvl="1"/>
            <a:r>
              <a:rPr lang="en-US" dirty="0"/>
              <a:t>Represents the fact that when wage increases</a:t>
            </a:r>
          </a:p>
          <a:p>
            <a:pPr lvl="2"/>
            <a:r>
              <a:rPr lang="en-US" dirty="0"/>
              <a:t>People want to work more, sacrificing more leisure (</a:t>
            </a:r>
            <a:r>
              <a:rPr lang="en-US" dirty="0">
                <a:solidFill>
                  <a:srgbClr val="B83232"/>
                </a:solidFill>
              </a:rPr>
              <a:t>intensive margin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More people join the labor force (</a:t>
            </a:r>
            <a:r>
              <a:rPr lang="en-US" dirty="0">
                <a:solidFill>
                  <a:srgbClr val="B83232"/>
                </a:solidFill>
              </a:rPr>
              <a:t>extensive margin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C00000"/>
                </a:solidFill>
              </a:rPr>
              <a:t>Shift</a:t>
            </a:r>
            <a:r>
              <a:rPr lang="en-US" dirty="0"/>
              <a:t> of the labor supply curve</a:t>
            </a:r>
          </a:p>
          <a:p>
            <a:pPr lvl="1"/>
            <a:r>
              <a:rPr lang="en-US" dirty="0"/>
              <a:t>Factors other than wage that determine the willingness of people to work.</a:t>
            </a:r>
          </a:p>
          <a:p>
            <a:pPr lvl="2"/>
            <a:r>
              <a:rPr lang="en-US" dirty="0"/>
              <a:t>Wealth – with more wealth (that is not generated by wages), people would want to work less</a:t>
            </a:r>
          </a:p>
          <a:p>
            <a:pPr lvl="2"/>
            <a:r>
              <a:rPr lang="en-US" dirty="0"/>
              <a:t>Labor taxes imposed on the worker</a:t>
            </a:r>
          </a:p>
          <a:p>
            <a:pPr lvl="2"/>
            <a:r>
              <a:rPr lang="en-US" dirty="0"/>
              <a:t>More valuable leisure?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35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and </a:t>
            </a:r>
            <a:r>
              <a:rPr lang="en-US" dirty="0">
                <a:solidFill>
                  <a:srgbClr val="C00000"/>
                </a:solidFill>
              </a:rPr>
              <a:t>aggregate productivity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Productivity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increases in the very long run</a:t>
                </a:r>
              </a:p>
              <a:p>
                <a:r>
                  <a:rPr lang="en-US" dirty="0"/>
                  <a:t>Demand curve: Hours should keep increasing over time?</a:t>
                </a:r>
              </a:p>
              <a:p>
                <a:r>
                  <a:rPr lang="en-US" dirty="0"/>
                  <a:t>But in the data, average hours worked slightly decrease in the very long run…</a:t>
                </a:r>
              </a:p>
              <a:p>
                <a:pPr lvl="1"/>
                <a:r>
                  <a:rPr lang="en-US" dirty="0">
                    <a:solidFill>
                      <a:srgbClr val="B83232"/>
                    </a:solidFill>
                  </a:rPr>
                  <a:t>Wealth effects</a:t>
                </a:r>
                <a:r>
                  <a:rPr lang="en-US" dirty="0"/>
                  <a:t> – as workers’ wages increase, they become richer, and </a:t>
                </a:r>
                <a:r>
                  <a:rPr lang="en-US" dirty="0">
                    <a:solidFill>
                      <a:srgbClr val="C00000"/>
                    </a:solidFill>
                  </a:rPr>
                  <a:t>labor supply curve shifts up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This offsets the upward shifts in the labor demand.</a:t>
                </a:r>
              </a:p>
              <a:p>
                <a:pPr lvl="1"/>
                <a:r>
                  <a:rPr lang="en-US" dirty="0"/>
                  <a:t>Wages grow over time, hours per worker stay unchanged</a:t>
                </a:r>
              </a:p>
              <a:p>
                <a:pPr lvl="2"/>
                <a:r>
                  <a:rPr lang="en-US" dirty="0"/>
                  <a:t>(Roughly)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17" t="-1222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36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Walrasian</a:t>
            </a:r>
            <a:r>
              <a:rPr lang="en-US" dirty="0"/>
              <a:t> labor market: implications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good for the worker that the government imposes a </a:t>
            </a:r>
            <a:r>
              <a:rPr lang="en-US" dirty="0">
                <a:solidFill>
                  <a:srgbClr val="C00000"/>
                </a:solidFill>
              </a:rPr>
              <a:t>minimum wage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it good for the firm? Can it sustain aggregate demand?</a:t>
            </a:r>
          </a:p>
          <a:p>
            <a:r>
              <a:rPr lang="en-US" dirty="0">
                <a:solidFill>
                  <a:srgbClr val="C00000"/>
                </a:solidFill>
              </a:rPr>
              <a:t>Labor taxation</a:t>
            </a:r>
            <a:r>
              <a:rPr lang="en-US" dirty="0"/>
              <a:t>: does it matter, whether the government taxes the firm or the worker?</a:t>
            </a:r>
          </a:p>
          <a:p>
            <a:pPr lvl="1"/>
            <a:r>
              <a:rPr lang="en-US" dirty="0"/>
              <a:t>Is the household better off if the government taxes the firm rather than the worker?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37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17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Minimum wage </a:t>
            </a:r>
            <a:r>
              <a:rPr lang="en-US" dirty="0"/>
              <a:t>in the United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38</a:t>
            </a:fld>
            <a:r>
              <a:rPr lang="en-US"/>
              <a:t> ]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7E0B6-F2B0-14EC-CFF8-1FD7D5620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7772400" cy="318540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C7B9DA-B619-3E20-C4F1-321B3EE105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656992"/>
            <a:ext cx="8229600" cy="13348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83232"/>
                </a:solidFill>
              </a:rPr>
              <a:t>Minimum wage </a:t>
            </a:r>
            <a:r>
              <a:rPr lang="en-US" dirty="0"/>
              <a:t>in nominal terms in the United States since 1940… has been steadily increasing</a:t>
            </a:r>
          </a:p>
        </p:txBody>
      </p:sp>
    </p:spTree>
    <p:extLst>
      <p:ext uri="{BB962C8B-B14F-4D97-AF65-F5344CB8AC3E}">
        <p14:creationId xmlns:p14="http://schemas.microsoft.com/office/powerpoint/2010/main" val="1526655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BB915-5DAE-C8D4-673D-87C3B8B45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A481-F71E-DFFE-0951-439188A4C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wage 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D318B-0ACD-F425-C42B-578C0BD6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39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7ED80B-EBE5-DDE9-F91B-0E129CF8F6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656992"/>
            <a:ext cx="8229600" cy="13348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83232"/>
                </a:solidFill>
              </a:rPr>
              <a:t>Minimum wage </a:t>
            </a:r>
            <a:r>
              <a:rPr lang="en-US" dirty="0"/>
              <a:t>in real terms in the United States since 1940… has never been so 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440F7-2391-CB44-5A34-1C20C276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2353"/>
            <a:ext cx="7772400" cy="31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3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See </a:t>
                </a:r>
                <a:r>
                  <a:rPr lang="en-US" dirty="0">
                    <a:solidFill>
                      <a:srgbClr val="B83232"/>
                    </a:solidFill>
                  </a:rPr>
                  <a:t>http://www.bls.gov/bls/glossary.htm</a:t>
                </a:r>
              </a:p>
              <a:p>
                <a:r>
                  <a:rPr lang="en-US" dirty="0"/>
                  <a:t>Civilian non-institutional population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𝑃𝑂𝑃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Age 16+, not inmates of institutions (penal, mental), not on active duty in armed forces.</a:t>
                </a:r>
              </a:p>
              <a:p>
                <a:pPr lvl="1"/>
                <a:r>
                  <a:rPr lang="en-US" dirty="0"/>
                  <a:t>Growing at about 1% per year.</a:t>
                </a:r>
              </a:p>
              <a:p>
                <a:r>
                  <a:rPr lang="en-US" dirty="0"/>
                  <a:t>Civilian labor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Subset of non-institutional population</a:t>
                </a:r>
              </a:p>
              <a:p>
                <a:pPr lvl="1"/>
                <a:r>
                  <a:rPr lang="en-US" dirty="0"/>
                  <a:t>Have a job or seeking a job (i.e., both employed and unemployed)</a:t>
                </a:r>
              </a:p>
              <a:p>
                <a:r>
                  <a:rPr lang="en-US" b="1" dirty="0"/>
                  <a:t>Labor force participation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𝑃𝑂𝑃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force as a share of non-institutional population</a:t>
                </a:r>
              </a:p>
              <a:p>
                <a:r>
                  <a:rPr lang="en-US" dirty="0"/>
                  <a:t>Civilian employment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Currently employed or self-employed (incl. those on vacation, ill, in job training)</a:t>
                </a:r>
              </a:p>
              <a:p>
                <a:pPr lvl="1"/>
                <a:r>
                  <a:rPr lang="en-US" dirty="0"/>
                  <a:t>Volunteer work not included</a:t>
                </a:r>
              </a:p>
              <a:p>
                <a:r>
                  <a:rPr lang="en-US" b="1" dirty="0"/>
                  <a:t>Employment-population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B83232"/>
                    </a:solidFill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𝑃𝑂𝑃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Employment divided by non-institutional population</a:t>
                </a:r>
              </a:p>
              <a:p>
                <a:r>
                  <a:rPr lang="en-US" dirty="0"/>
                  <a:t>Unemployed persons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Members of labor force who do not have a job and actively search for a job</a:t>
                </a:r>
              </a:p>
              <a:p>
                <a:r>
                  <a:rPr lang="en-US" b="1" dirty="0"/>
                  <a:t>Unemployment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unemployed persons as a share of </a:t>
                </a:r>
                <a:r>
                  <a:rPr lang="en-US" b="1" dirty="0"/>
                  <a:t>labor force</a:t>
                </a:r>
                <a:r>
                  <a:rPr lang="en-US" dirty="0"/>
                  <a:t> (not total population!)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54"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4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D2F3-5996-B6D3-D0A3-2118BE823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541C-E053-7D5E-F7D9-2C59B2FA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wage across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B873B-700E-1099-0825-97231D15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40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6A8852-769D-AD69-FADA-F8E92053AB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5018" y="5867400"/>
            <a:ext cx="8229600" cy="1334869"/>
          </a:xfrm>
        </p:spPr>
        <p:txBody>
          <a:bodyPr>
            <a:normAutofit/>
          </a:bodyPr>
          <a:lstStyle/>
          <a:p>
            <a:r>
              <a:rPr lang="en-US" dirty="0"/>
              <a:t>Huge </a:t>
            </a:r>
            <a:r>
              <a:rPr lang="en-US" dirty="0">
                <a:solidFill>
                  <a:srgbClr val="B83232"/>
                </a:solidFill>
              </a:rPr>
              <a:t>heterogeneity </a:t>
            </a:r>
            <a:r>
              <a:rPr lang="en-US" dirty="0"/>
              <a:t>across states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0A049-478D-8C53-04E9-773309C3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65200"/>
            <a:ext cx="77724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8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2AB52-95CB-ED6A-97DD-6474E7A36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A7E6-9308-0F0E-5AEA-50DBFB60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vs. rigid wages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7E281-EB15-37A5-DD16-744979CAD4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90599"/>
            <a:ext cx="8229600" cy="13348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Our baseline model could not generate involuntary unemployment</a:t>
            </a:r>
          </a:p>
          <a:p>
            <a:pPr lvl="1"/>
            <a:r>
              <a:rPr lang="en-US" dirty="0"/>
              <a:t>Everybody who wanted to work </a:t>
            </a:r>
            <a:r>
              <a:rPr lang="en-US" dirty="0">
                <a:solidFill>
                  <a:srgbClr val="B83232"/>
                </a:solidFill>
              </a:rPr>
              <a:t>at the market wage </a:t>
            </a:r>
            <a:r>
              <a:rPr lang="en-US" dirty="0"/>
              <a:t>had a job</a:t>
            </a:r>
          </a:p>
          <a:p>
            <a:r>
              <a:rPr lang="en-US" dirty="0"/>
              <a:t>We need another mechanism – </a:t>
            </a:r>
            <a:r>
              <a:rPr lang="en-US" dirty="0">
                <a:solidFill>
                  <a:srgbClr val="B83232"/>
                </a:solidFill>
              </a:rPr>
              <a:t>rigid wages</a:t>
            </a:r>
          </a:p>
          <a:p>
            <a:pPr lvl="1"/>
            <a:r>
              <a:rPr lang="en-US" dirty="0"/>
              <a:t>Consider the impact of a negative labor demand shock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8C3CE-2E27-8F2C-7BD3-82726944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41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349F6C-DA72-7685-F37C-60A8BCCE4DD2}"/>
              </a:ext>
            </a:extLst>
          </p:cNvPr>
          <p:cNvSpPr txBox="1"/>
          <p:nvPr/>
        </p:nvSpPr>
        <p:spPr>
          <a:xfrm>
            <a:off x="197286" y="2325469"/>
            <a:ext cx="416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Flexible wages – wage decreases, </a:t>
            </a:r>
            <a:r>
              <a:rPr lang="en-US" dirty="0">
                <a:solidFill>
                  <a:srgbClr val="B83232"/>
                </a:solidFill>
              </a:rPr>
              <a:t>no involuntary unemployment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376E16-E9D7-90FD-EBA0-0D6A9837323A}"/>
              </a:ext>
            </a:extLst>
          </p:cNvPr>
          <p:cNvSpPr txBox="1"/>
          <p:nvPr/>
        </p:nvSpPr>
        <p:spPr>
          <a:xfrm>
            <a:off x="4685499" y="2325469"/>
            <a:ext cx="416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Rigid wages – wage does not decrease, </a:t>
            </a:r>
            <a:r>
              <a:rPr lang="en-US" dirty="0">
                <a:solidFill>
                  <a:srgbClr val="B83232"/>
                </a:solidFill>
              </a:rPr>
              <a:t>involuntary unemployment</a:t>
            </a:r>
            <a:r>
              <a:rPr lang="en-US" dirty="0"/>
              <a:t> (Keynes)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1F3C9D-82B4-E571-9887-91B63FCF7006}"/>
              </a:ext>
            </a:extLst>
          </p:cNvPr>
          <p:cNvSpPr txBox="1"/>
          <p:nvPr/>
        </p:nvSpPr>
        <p:spPr>
          <a:xfrm>
            <a:off x="381000" y="6400800"/>
            <a:ext cx="2706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Jones – Macroeconomics</a:t>
            </a:r>
          </a:p>
        </p:txBody>
      </p:sp>
      <p:pic>
        <p:nvPicPr>
          <p:cNvPr id="40" name="Picture 2" descr="A graph shows a reduction in labor demand with employment on the x axis and wage on the y axis. An increasing line is labeled L s, labor supply. A decreasing line is labeled L d, labor demand. The point where the two lines intersect is labeled A and is located at L on the x axis and W on the y axis. The labor demand line shift vertically downwards and become L d prime. The point where the labor supply line and the shifted labor demand line intersect is labeled B and is located at L prime on the x axis and W prime on the y axis.">
            <a:extLst>
              <a:ext uri="{FF2B5EF4-FFF2-40B4-BE49-F238E27FC236}">
                <a16:creationId xmlns:a16="http://schemas.microsoft.com/office/drawing/2014/main" id="{C4583DB7-06AC-F790-0260-85E345EFE9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"/>
          <a:stretch/>
        </p:blipFill>
        <p:spPr bwMode="auto">
          <a:xfrm>
            <a:off x="281906" y="3157760"/>
            <a:ext cx="4077510" cy="316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A line graph shows Reduction in Labor Demand with Wage Rigidity with employment on the x axis and wage on the y axis. Labor supply, L superscript s, is a line with a positive slope. Labor demand, L superscript d is a line with a negative slope. This line shifts downwards to become L superscript d asterisk. Labor supply and the original labor demand lines intersect at point A, which is at L on the x axis and w equals w overbar on the y axis. A dotted line extends from the y axis at w equals w overbar through point C on the shifted labor demand and through point A at the original intersection. Point C is at L double prime on the x axis. Dotted lines form a rectangle between point A, point C, and the x axis. The distance between the two vertical dotted lines of the rectangle, or the distance between point A and point C, is indicated by a left arrow going from L to L double prime. Labor supply and the shifted labor demand lines intersect at point B, which is at L prime and w prime. Point B is inside the dotted line rectangle.">
            <a:extLst>
              <a:ext uri="{FF2B5EF4-FFF2-40B4-BE49-F238E27FC236}">
                <a16:creationId xmlns:a16="http://schemas.microsoft.com/office/drawing/2014/main" id="{EA9741EE-9B05-3668-0CBD-272B77BD2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"/>
          <a:stretch/>
        </p:blipFill>
        <p:spPr bwMode="auto">
          <a:xfrm>
            <a:off x="4359415" y="3105820"/>
            <a:ext cx="4327385" cy="320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0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262D-3DDB-43A8-8982-B33AED2D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 minimum wages increase unemployment?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8553-28D1-4339-8F61-8B05F32ED4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273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Basic theory says yes but the world is more complex.</a:t>
            </a:r>
          </a:p>
          <a:p>
            <a:pPr lvl="1"/>
            <a:r>
              <a:rPr lang="en-US" dirty="0"/>
              <a:t>Magnitude of the effect depends on context – level of worker skills, level of the minimum wage, state of the economy.</a:t>
            </a:r>
          </a:p>
          <a:p>
            <a:pPr lvl="1"/>
            <a:r>
              <a:rPr lang="en-US" dirty="0"/>
              <a:t>Market imperfections like monopsonies may theoretically overturn the result.</a:t>
            </a:r>
          </a:p>
          <a:p>
            <a:pPr lvl="1"/>
            <a:r>
              <a:rPr lang="en-US" dirty="0"/>
              <a:t>Aggregate demand may overturn the result </a:t>
            </a:r>
            <a:r>
              <a:rPr lang="en-US"/>
              <a:t>as well.</a:t>
            </a:r>
            <a:endParaRPr lang="en-US" dirty="0"/>
          </a:p>
          <a:p>
            <a:r>
              <a:rPr lang="en-US" dirty="0"/>
              <a:t>What does the empirical literature find?</a:t>
            </a:r>
          </a:p>
          <a:p>
            <a:pPr lvl="1"/>
            <a:r>
              <a:rPr lang="en-US" dirty="0"/>
              <a:t>Most of the literature indeed finds that higher minimum wages lead to higher unemployment.</a:t>
            </a:r>
          </a:p>
          <a:p>
            <a:pPr lvl="1"/>
            <a:r>
              <a:rPr lang="en-US" dirty="0"/>
              <a:t>Some prominent results (</a:t>
            </a:r>
            <a:r>
              <a:rPr lang="en-US" dirty="0">
                <a:solidFill>
                  <a:srgbClr val="C00000"/>
                </a:solidFill>
              </a:rPr>
              <a:t>Card and Krueger (1994)</a:t>
            </a:r>
            <a:r>
              <a:rPr lang="en-US" dirty="0"/>
              <a:t>) find the opposite but they are a minority.</a:t>
            </a:r>
          </a:p>
          <a:p>
            <a:pPr lvl="1"/>
            <a:r>
              <a:rPr lang="en-US" dirty="0"/>
              <a:t>Measurement is complicated by presence of endogeneity.</a:t>
            </a:r>
          </a:p>
          <a:p>
            <a:pPr lvl="1"/>
            <a:r>
              <a:rPr lang="en-US" dirty="0"/>
              <a:t>Dependence on context plays an important role for the magnitude of the effect.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B7421-9169-48F0-8464-F3608F2D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42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011E6DF-824D-E394-7C52-26749B81B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0828-EA82-D055-B0D2-8753C6FE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Card and Krueger (1994)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E8C9F-FA22-2AB8-6655-F2A3803226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273040"/>
          </a:xfrm>
        </p:spPr>
        <p:txBody>
          <a:bodyPr>
            <a:normAutofit/>
          </a:bodyPr>
          <a:lstStyle/>
          <a:p>
            <a:r>
              <a:rPr lang="en-US" dirty="0"/>
              <a:t>Probably the most famous paper in the literature</a:t>
            </a:r>
          </a:p>
          <a:p>
            <a:r>
              <a:rPr lang="en-US" dirty="0"/>
              <a:t>Analyze rise of the minimum wage in </a:t>
            </a:r>
            <a:r>
              <a:rPr lang="en-US" dirty="0">
                <a:solidFill>
                  <a:srgbClr val="C00000"/>
                </a:solidFill>
              </a:rPr>
              <a:t>New Jersey </a:t>
            </a:r>
            <a:r>
              <a:rPr lang="en-US" dirty="0"/>
              <a:t>in </a:t>
            </a:r>
            <a:r>
              <a:rPr lang="en-US" dirty="0">
                <a:solidFill>
                  <a:srgbClr val="C00000"/>
                </a:solidFill>
              </a:rPr>
              <a:t>1992</a:t>
            </a:r>
            <a:r>
              <a:rPr lang="en-US" dirty="0"/>
              <a:t> from $4.25 to $5.05</a:t>
            </a:r>
          </a:p>
          <a:p>
            <a:pPr lvl="1"/>
            <a:r>
              <a:rPr lang="en-US" dirty="0"/>
              <a:t>New Jersey is the treated state</a:t>
            </a:r>
          </a:p>
          <a:p>
            <a:pPr lvl="1"/>
            <a:r>
              <a:rPr lang="en-US" dirty="0"/>
              <a:t>Control: Pennsylvania, which started at the same minimum wage and did not have increase</a:t>
            </a:r>
          </a:p>
          <a:p>
            <a:pPr lvl="1"/>
            <a:r>
              <a:rPr lang="en-US" dirty="0"/>
              <a:t>Data collected from fast-food establishments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8BC05-2A5D-774A-43F8-BEE5D10A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43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9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14EFC2E-73BD-CEF9-85C2-77DAC1A9E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8D31-41E4-E0A2-C097-F3EE3BB8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Card and Krueger (1994)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031B-CA73-FB85-710F-8C849927F7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62600" y="1473200"/>
            <a:ext cx="3124200" cy="3657600"/>
          </a:xfrm>
        </p:spPr>
        <p:txBody>
          <a:bodyPr>
            <a:normAutofit/>
          </a:bodyPr>
          <a:lstStyle/>
          <a:p>
            <a:r>
              <a:rPr lang="en-US" dirty="0"/>
              <a:t>Before the reform, the distribution of wages is quite </a:t>
            </a:r>
            <a:r>
              <a:rPr lang="en-US" dirty="0">
                <a:solidFill>
                  <a:srgbClr val="C00000"/>
                </a:solidFill>
              </a:rPr>
              <a:t>comparable </a:t>
            </a:r>
            <a:r>
              <a:rPr lang="en-US" dirty="0">
                <a:solidFill>
                  <a:schemeClr val="tx2"/>
                </a:solidFill>
              </a:rPr>
              <a:t>between NJ and Pennsylvania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662C2-1898-420C-D1A3-1C41E482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44</a:t>
            </a:fld>
            <a:r>
              <a:rPr lang="en-US"/>
              <a:t> 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8698D9-63B1-440D-2D3C-504BF92D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1066800"/>
            <a:ext cx="61214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04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24E883A-2ED5-5764-1029-02C6AB6CB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6DE-ED3D-117E-2418-14005B24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Card and Krueger (1994)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9F1E-C457-9EA0-339E-7C3615BEBC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43600" y="1473200"/>
            <a:ext cx="2743200" cy="3657600"/>
          </a:xfrm>
        </p:spPr>
        <p:txBody>
          <a:bodyPr>
            <a:normAutofit/>
          </a:bodyPr>
          <a:lstStyle/>
          <a:p>
            <a:r>
              <a:rPr lang="en-US" dirty="0"/>
              <a:t>After the reform, the distribution of wages is very </a:t>
            </a:r>
            <a:r>
              <a:rPr lang="en-US" dirty="0">
                <a:solidFill>
                  <a:srgbClr val="C00000"/>
                </a:solidFill>
              </a:rPr>
              <a:t>different</a:t>
            </a:r>
          </a:p>
          <a:p>
            <a:pPr lvl="1"/>
            <a:r>
              <a:rPr lang="en-US" dirty="0"/>
              <a:t>The reform has some “bite”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D8160-6224-02D6-E2A3-A60A628C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45</a:t>
            </a:fld>
            <a:r>
              <a:rPr lang="en-US"/>
              <a:t> ]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BA01C-D6FB-C100-F924-5219036D2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5308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59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55DE83F-6CAD-954C-0B37-39E07155D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8E9A-243A-4982-2AE4-5F7A2D33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Card and Krueger (1994)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0415A-F8AE-1BB1-CB5C-DA326285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46</a:t>
            </a:fld>
            <a:r>
              <a:rPr lang="en-US"/>
              <a:t> ]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76055-22EE-9D5E-E048-382757312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01857"/>
            <a:ext cx="7592385" cy="52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13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7A1B-0CC4-4FF2-B11B-4A5FB83B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Estimated elasticity of employment to minimum wage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11E5-E089-4870-997A-AFB7BF8BD1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29640"/>
            <a:ext cx="8229600" cy="53187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AB6B5-B94A-4309-B55C-475374C8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47</a:t>
            </a:fld>
            <a:r>
              <a:rPr lang="en-US"/>
              <a:t> ]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B318F-C9CB-4895-B4FF-D6639106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6" y="929640"/>
            <a:ext cx="7539184" cy="5394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81F95-ED52-421F-A989-9A316A2F7933}"/>
              </a:ext>
            </a:extLst>
          </p:cNvPr>
          <p:cNvSpPr txBox="1"/>
          <p:nvPr/>
        </p:nvSpPr>
        <p:spPr>
          <a:xfrm>
            <a:off x="381000" y="6400800"/>
            <a:ext cx="2610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</a:t>
            </a:r>
            <a:r>
              <a:rPr lang="en-US" sz="1400" dirty="0" err="1"/>
              <a:t>Neumark</a:t>
            </a:r>
            <a:r>
              <a:rPr lang="en-US" sz="1400" dirty="0"/>
              <a:t>, Shirley (2021)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E23396C-18AC-47F8-98A1-4F2A71F2826F}"/>
              </a:ext>
            </a:extLst>
          </p:cNvPr>
          <p:cNvSpPr/>
          <p:nvPr/>
        </p:nvSpPr>
        <p:spPr>
          <a:xfrm rot="7940598">
            <a:off x="5258510" y="5232898"/>
            <a:ext cx="685800" cy="3048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12E26-1033-4409-B43E-C12C0365ACCE}"/>
              </a:ext>
            </a:extLst>
          </p:cNvPr>
          <p:cNvSpPr txBox="1"/>
          <p:nvPr/>
        </p:nvSpPr>
        <p:spPr>
          <a:xfrm>
            <a:off x="5925970" y="4721423"/>
            <a:ext cx="20750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83232"/>
                </a:solidFill>
              </a:rPr>
              <a:t>Card and Krueger (1994)</a:t>
            </a:r>
          </a:p>
        </p:txBody>
      </p:sp>
      <p:sp>
        <p:nvSpPr>
          <p:cNvPr id="9" name="Right Arrow 6">
            <a:extLst>
              <a:ext uri="{FF2B5EF4-FFF2-40B4-BE49-F238E27FC236}">
                <a16:creationId xmlns:a16="http://schemas.microsoft.com/office/drawing/2014/main" id="{1B782DE3-D4B7-4BD2-A6C3-817234DD6875}"/>
              </a:ext>
            </a:extLst>
          </p:cNvPr>
          <p:cNvSpPr/>
          <p:nvPr/>
        </p:nvSpPr>
        <p:spPr>
          <a:xfrm rot="10800000">
            <a:off x="4099588" y="2156429"/>
            <a:ext cx="685800" cy="3048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DF175-2401-4555-BF0A-24935C5DA3AE}"/>
              </a:ext>
            </a:extLst>
          </p:cNvPr>
          <p:cNvSpPr txBox="1"/>
          <p:nvPr/>
        </p:nvSpPr>
        <p:spPr>
          <a:xfrm>
            <a:off x="4878220" y="205740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83232"/>
                </a:solidFill>
              </a:rPr>
              <a:t>Most of the literature finds negative effects.</a:t>
            </a:r>
          </a:p>
        </p:txBody>
      </p:sp>
    </p:spTree>
    <p:extLst>
      <p:ext uri="{BB962C8B-B14F-4D97-AF65-F5344CB8AC3E}">
        <p14:creationId xmlns:p14="http://schemas.microsoft.com/office/powerpoint/2010/main" val="3882470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6E21E-CA1E-FE1F-0726-2110C77C9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6E16-6EE1-D7EA-B5D0-CEBC3FC8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Walrasian</a:t>
            </a:r>
            <a:r>
              <a:rPr lang="en-US" dirty="0"/>
              <a:t> labor market and </a:t>
            </a:r>
            <a:r>
              <a:rPr lang="en-US" dirty="0">
                <a:solidFill>
                  <a:srgbClr val="C00000"/>
                </a:solidFill>
              </a:rPr>
              <a:t>labor taxes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BB4E6-518D-BF49-4B1A-CEDEBB334D6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66800"/>
                <a:ext cx="82296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tax on labor income paid by the employees</a:t>
                </a:r>
              </a:p>
              <a:p>
                <a:pPr lvl="1"/>
                <a:r>
                  <a:rPr lang="en-US" dirty="0">
                    <a:solidFill>
                      <a:srgbClr val="B83232"/>
                    </a:solidFill>
                  </a:rPr>
                  <a:t>Pre-tax wage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B83232"/>
                    </a:solidFill>
                  </a:rPr>
                  <a:t> </a:t>
                </a:r>
                <a:r>
                  <a:rPr lang="en-US" dirty="0"/>
                  <a:t>paid by the employer</a:t>
                </a:r>
              </a:p>
              <a:p>
                <a:pPr lvl="2"/>
                <a:r>
                  <a:rPr lang="en-US" dirty="0"/>
                  <a:t>Determines the equilibrium in the labor market</a:t>
                </a:r>
              </a:p>
              <a:p>
                <a:pPr lvl="1"/>
                <a:r>
                  <a:rPr lang="en-US" dirty="0">
                    <a:solidFill>
                      <a:srgbClr val="B83232"/>
                    </a:solidFill>
                  </a:rPr>
                  <a:t>Post-tax wage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83232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B83232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B83232"/>
                    </a:solidFill>
                  </a:rPr>
                  <a:t> </a:t>
                </a:r>
                <a:r>
                  <a:rPr lang="en-US" dirty="0"/>
                  <a:t>received by the worker</a:t>
                </a:r>
              </a:p>
              <a:p>
                <a:pPr lvl="2"/>
                <a:r>
                  <a:rPr lang="en-US" dirty="0"/>
                  <a:t>Determines the decision of the worker on how much to work</a:t>
                </a:r>
              </a:p>
              <a:p>
                <a:r>
                  <a:rPr lang="en-US" dirty="0"/>
                  <a:t>Who “pays” the tax?</a:t>
                </a:r>
              </a:p>
              <a:p>
                <a:pPr lvl="1"/>
                <a:r>
                  <a:rPr lang="en-US" dirty="0"/>
                  <a:t>That depends on the elasticities (slopes) of labor demand and supply.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BB4E6-518D-BF49-4B1A-CEDEBB334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66800"/>
                <a:ext cx="8229600" cy="5486400"/>
              </a:xfrm>
              <a:blipFill>
                <a:blip r:embed="rId2"/>
                <a:stretch>
                  <a:fillRect l="-617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84255-777E-B088-C7AA-E56F9D06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48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474E7-E487-D065-F9C0-3E8133F08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BF80-5673-8064-39FF-F04C274B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4A93-4A53-5F15-B877-BB4CDE78F5B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B8147-E0FB-3659-3A4A-62584E7C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49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0B7F6C-8062-8122-A974-3D4FF9BDE51F}"/>
              </a:ext>
            </a:extLst>
          </p:cNvPr>
          <p:cNvSpPr txBox="1"/>
          <p:nvPr/>
        </p:nvSpPr>
        <p:spPr>
          <a:xfrm>
            <a:off x="381000" y="6400800"/>
            <a:ext cx="2706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Jones – Macroeconomics</a:t>
            </a:r>
          </a:p>
        </p:txBody>
      </p:sp>
      <p:pic>
        <p:nvPicPr>
          <p:cNvPr id="13" name="Picture 2" descr="A graph shows the labor market with employment on the x axis and wage on the y axis. A positive line is labeled L s, labor supply. A decreasing line is labeled L d, labor demand. The point where the two lines intersect is at L on the x axis and W on the y axis.">
            <a:extLst>
              <a:ext uri="{FF2B5EF4-FFF2-40B4-BE49-F238E27FC236}">
                <a16:creationId xmlns:a16="http://schemas.microsoft.com/office/drawing/2014/main" id="{CFCB021C-A044-7ADA-6A5C-23268651E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"/>
          <a:stretch/>
        </p:blipFill>
        <p:spPr bwMode="auto">
          <a:xfrm>
            <a:off x="1066800" y="1051560"/>
            <a:ext cx="6753320" cy="52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05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807850-2E60-4B65-8678-292D286E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70" y="889228"/>
            <a:ext cx="8414261" cy="5079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Labor force participation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62%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52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943600"/>
            <a:ext cx="8229600" cy="381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Labor force participation is </a:t>
            </a:r>
            <a:r>
              <a:rPr lang="en-US" dirty="0" err="1">
                <a:solidFill>
                  <a:srgbClr val="B83232"/>
                </a:solidFill>
              </a:rPr>
              <a:t>procyclical</a:t>
            </a:r>
            <a:r>
              <a:rPr lang="en-US" dirty="0">
                <a:solidFill>
                  <a:srgbClr val="B83232"/>
                </a:solidFill>
              </a:rPr>
              <a:t> </a:t>
            </a:r>
            <a:r>
              <a:rPr lang="en-US" dirty="0"/>
              <a:t>(increases in expansions, decreases in recessions).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5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564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FRED (series CIVPART – monthly data), Bureau of Labor Statistics</a:t>
            </a:r>
          </a:p>
        </p:txBody>
      </p:sp>
      <p:sp>
        <p:nvSpPr>
          <p:cNvPr id="7" name="Right Arrow 6"/>
          <p:cNvSpPr/>
          <p:nvPr/>
        </p:nvSpPr>
        <p:spPr>
          <a:xfrm rot="19317510">
            <a:off x="6802870" y="3097669"/>
            <a:ext cx="685800" cy="3048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95739">
            <a:off x="3985658" y="2079381"/>
            <a:ext cx="685800" cy="3048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9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55FA1-3187-C8D0-CEED-40343796F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5197-6511-9FA3-EF7D-C7A9784A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equilibrium</a:t>
            </a:r>
          </a:p>
        </p:txBody>
      </p:sp>
      <p:pic>
        <p:nvPicPr>
          <p:cNvPr id="11" name="Content Placeholder 10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4FAE6A93-FDEE-2C82-AC69-973295E655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3422650"/>
            <a:ext cx="419100" cy="469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6B6D1-9612-6678-60F1-5F5CA8FD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50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13B7B-44FD-19A3-B801-036F9189225A}"/>
              </a:ext>
            </a:extLst>
          </p:cNvPr>
          <p:cNvSpPr txBox="1"/>
          <p:nvPr/>
        </p:nvSpPr>
        <p:spPr>
          <a:xfrm>
            <a:off x="381000" y="6400800"/>
            <a:ext cx="2706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Jones – Macroeconomics</a:t>
            </a:r>
          </a:p>
        </p:txBody>
      </p:sp>
      <p:pic>
        <p:nvPicPr>
          <p:cNvPr id="13" name="Picture 2" descr="A graph shows the labor market with employment on the x axis and wage on the y axis. A positive line is labeled L s, labor supply. A decreasing line is labeled L d, labor demand. The point where the two lines intersect is at L on the x axis and W on the y axis.">
            <a:extLst>
              <a:ext uri="{FF2B5EF4-FFF2-40B4-BE49-F238E27FC236}">
                <a16:creationId xmlns:a16="http://schemas.microsoft.com/office/drawing/2014/main" id="{9ADCC8DC-76F9-FCB4-C8CC-99272CDA54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"/>
          <a:stretch/>
        </p:blipFill>
        <p:spPr bwMode="auto">
          <a:xfrm>
            <a:off x="1066800" y="1051560"/>
            <a:ext cx="6753320" cy="52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38F06C-F564-B307-B7D0-A1584400D808}"/>
              </a:ext>
            </a:extLst>
          </p:cNvPr>
          <p:cNvCxnSpPr>
            <a:cxnSpLocks/>
          </p:cNvCxnSpPr>
          <p:nvPr/>
        </p:nvCxnSpPr>
        <p:spPr>
          <a:xfrm>
            <a:off x="4340469" y="1357532"/>
            <a:ext cx="21981" cy="4448908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6A9ADAC-C2E8-EFBF-E919-E378C38B23B9}"/>
              </a:ext>
            </a:extLst>
          </p:cNvPr>
          <p:cNvSpPr/>
          <p:nvPr/>
        </p:nvSpPr>
        <p:spPr>
          <a:xfrm>
            <a:off x="1752600" y="3657600"/>
            <a:ext cx="2514600" cy="1981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8C868-686B-DEA8-5431-5924950BAD5D}"/>
              </a:ext>
            </a:extLst>
          </p:cNvPr>
          <p:cNvSpPr/>
          <p:nvPr/>
        </p:nvSpPr>
        <p:spPr>
          <a:xfrm>
            <a:off x="4378569" y="1600200"/>
            <a:ext cx="2514600" cy="1981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37A4F-3B36-52CE-B8CA-09EB2226496B}"/>
              </a:ext>
            </a:extLst>
          </p:cNvPr>
          <p:cNvSpPr/>
          <p:nvPr/>
        </p:nvSpPr>
        <p:spPr>
          <a:xfrm>
            <a:off x="5181600" y="1459523"/>
            <a:ext cx="2514600" cy="1981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51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8CBFE-3243-F9AD-A2AB-A81E16CC2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E629-1A08-89B6-D768-5C434EDB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6B3D-D384-4649-1119-F6267990E31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6411E-643D-6369-0FDC-3B0DBD20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51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10A197-70D1-8544-20A9-27307BFB37BC}"/>
              </a:ext>
            </a:extLst>
          </p:cNvPr>
          <p:cNvSpPr txBox="1"/>
          <p:nvPr/>
        </p:nvSpPr>
        <p:spPr>
          <a:xfrm>
            <a:off x="381000" y="6400800"/>
            <a:ext cx="2706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Jones – Macroeconomics</a:t>
            </a:r>
          </a:p>
        </p:txBody>
      </p:sp>
      <p:pic>
        <p:nvPicPr>
          <p:cNvPr id="13" name="Picture 2" descr="A graph shows the labor market with employment on the x axis and wage on the y axis. A positive line is labeled L s, labor supply. A decreasing line is labeled L d, labor demand. The point where the two lines intersect is at L on the x axis and W on the y axis.">
            <a:extLst>
              <a:ext uri="{FF2B5EF4-FFF2-40B4-BE49-F238E27FC236}">
                <a16:creationId xmlns:a16="http://schemas.microsoft.com/office/drawing/2014/main" id="{0BE284A9-153B-E8D1-3B7E-9FE1F3BD56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"/>
          <a:stretch/>
        </p:blipFill>
        <p:spPr bwMode="auto">
          <a:xfrm>
            <a:off x="1066800" y="1051560"/>
            <a:ext cx="6753320" cy="52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81D658-66C7-067B-AE09-6486DA86CD9D}"/>
              </a:ext>
            </a:extLst>
          </p:cNvPr>
          <p:cNvSpPr/>
          <p:nvPr/>
        </p:nvSpPr>
        <p:spPr>
          <a:xfrm>
            <a:off x="4443460" y="3657600"/>
            <a:ext cx="3376660" cy="2133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6542A-20BE-5F03-E927-0600370FACD5}"/>
              </a:ext>
            </a:extLst>
          </p:cNvPr>
          <p:cNvSpPr/>
          <p:nvPr/>
        </p:nvSpPr>
        <p:spPr>
          <a:xfrm>
            <a:off x="1524000" y="1447800"/>
            <a:ext cx="2743200" cy="2133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9D0F17-B10F-8E9D-00A5-F854492001AA}"/>
              </a:ext>
            </a:extLst>
          </p:cNvPr>
          <p:cNvCxnSpPr/>
          <p:nvPr/>
        </p:nvCxnSpPr>
        <p:spPr>
          <a:xfrm flipV="1">
            <a:off x="4343400" y="1219200"/>
            <a:ext cx="0" cy="457200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95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54790-8312-A5C2-6129-F8EB9A06A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7758C-C570-7755-6A83-ED579F94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Walrasian</a:t>
            </a:r>
            <a:r>
              <a:rPr lang="en-US" dirty="0"/>
              <a:t> labor market and </a:t>
            </a:r>
            <a:r>
              <a:rPr lang="en-US" dirty="0">
                <a:solidFill>
                  <a:srgbClr val="C00000"/>
                </a:solidFill>
              </a:rPr>
              <a:t>labor taxes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CE220-4200-E882-96AB-8BF32784F8D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66800"/>
                <a:ext cx="82296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tax on labor income paid by the employees</a:t>
                </a:r>
              </a:p>
              <a:p>
                <a:r>
                  <a:rPr lang="en-US" dirty="0"/>
                  <a:t>Alternatively, tax on labor income paid by the employers</a:t>
                </a:r>
              </a:p>
              <a:p>
                <a:pPr lvl="1"/>
                <a:r>
                  <a:rPr lang="en-US" dirty="0">
                    <a:solidFill>
                      <a:srgbClr val="B83232"/>
                    </a:solidFill>
                  </a:rPr>
                  <a:t>Wage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</a:rPr>
                      <m:t>(1+</m:t>
                    </m:r>
                    <m:sSup>
                      <m:sSupPr>
                        <m:ctrlP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sup>
                    </m:sSup>
                    <m:r>
                      <a:rPr lang="fr-FR" b="0" i="1" smtClean="0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paid by the employer</a:t>
                </a:r>
              </a:p>
              <a:p>
                <a:pPr lvl="2"/>
                <a:r>
                  <a:rPr lang="en-US" dirty="0"/>
                  <a:t>Determines the equilibrium in the labor market</a:t>
                </a:r>
              </a:p>
              <a:p>
                <a:pPr lvl="1"/>
                <a:r>
                  <a:rPr lang="en-US" dirty="0">
                    <a:solidFill>
                      <a:srgbClr val="B83232"/>
                    </a:solidFill>
                  </a:rPr>
                  <a:t>Wage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B83232"/>
                    </a:solidFill>
                  </a:rPr>
                  <a:t> </a:t>
                </a:r>
                <a:r>
                  <a:rPr lang="en-US" dirty="0"/>
                  <a:t>received by the worker</a:t>
                </a:r>
              </a:p>
              <a:p>
                <a:pPr lvl="2"/>
                <a:r>
                  <a:rPr lang="en-US" dirty="0"/>
                  <a:t>Determines the decision of the worker on how much to work</a:t>
                </a:r>
              </a:p>
              <a:p>
                <a:r>
                  <a:rPr lang="en-US" dirty="0"/>
                  <a:t>Who should “pay” the tax? Employer or employee? </a:t>
                </a:r>
              </a:p>
              <a:p>
                <a:pPr lvl="1"/>
                <a:r>
                  <a:rPr lang="en-US" b="1" dirty="0">
                    <a:solidFill>
                      <a:srgbClr val="B83232"/>
                    </a:solidFill>
                  </a:rPr>
                  <a:t>It does not matter!</a:t>
                </a:r>
                <a:r>
                  <a:rPr lang="en-US" dirty="0">
                    <a:solidFill>
                      <a:srgbClr val="B83232"/>
                    </a:solidFill>
                  </a:rPr>
                  <a:t> Exercises chapter 7</a:t>
                </a:r>
              </a:p>
              <a:p>
                <a:r>
                  <a:rPr lang="en-US" dirty="0"/>
                  <a:t>Key assumptions for </a:t>
                </a:r>
                <a:r>
                  <a:rPr lang="en-US" dirty="0">
                    <a:solidFill>
                      <a:srgbClr val="C00000"/>
                    </a:solidFill>
                  </a:rPr>
                  <a:t>full pass-through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CE220-4200-E882-96AB-8BF32784F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66800"/>
                <a:ext cx="8229600" cy="5486400"/>
              </a:xfrm>
              <a:blipFill>
                <a:blip r:embed="rId2"/>
                <a:stretch>
                  <a:fillRect l="-772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34E58-F00A-2637-F038-15105502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52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0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8F933-C83F-C5CA-DE15-B5AC0175F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1116-FB7D-7F26-A1A0-3DB1268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E8D4C-7947-419D-585E-98597892027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F3F13-9548-94D7-EDD1-E4113244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53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138EBC-D0BF-9DA3-0114-54299537A053}"/>
              </a:ext>
            </a:extLst>
          </p:cNvPr>
          <p:cNvSpPr txBox="1"/>
          <p:nvPr/>
        </p:nvSpPr>
        <p:spPr>
          <a:xfrm>
            <a:off x="381000" y="6400800"/>
            <a:ext cx="2706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Jones – Macroeconomics</a:t>
            </a:r>
          </a:p>
        </p:txBody>
      </p:sp>
      <p:pic>
        <p:nvPicPr>
          <p:cNvPr id="13" name="Picture 2" descr="A graph shows the labor market with employment on the x axis and wage on the y axis. A positive line is labeled L s, labor supply. A decreasing line is labeled L d, labor demand. The point where the two lines intersect is at L on the x axis and W on the y axis.">
            <a:extLst>
              <a:ext uri="{FF2B5EF4-FFF2-40B4-BE49-F238E27FC236}">
                <a16:creationId xmlns:a16="http://schemas.microsoft.com/office/drawing/2014/main" id="{B319651B-E746-DBA4-3814-0E2B465EF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"/>
          <a:stretch/>
        </p:blipFill>
        <p:spPr bwMode="auto">
          <a:xfrm>
            <a:off x="1066800" y="1051560"/>
            <a:ext cx="6753320" cy="52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623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4C212-C018-5E23-2D1F-9A5CFFC5E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30C1-7017-6BCA-E5FD-93DF8082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4EA48-8A97-0ACA-9A7F-D2F6085555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Labor market evidence from the U.S.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Household maximization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2"/>
                </a:solidFill>
              </a:rPr>
              <a:t>Walrasian</a:t>
            </a:r>
            <a:r>
              <a:rPr lang="en-US" dirty="0">
                <a:solidFill>
                  <a:schemeClr val="tx2"/>
                </a:solidFill>
              </a:rPr>
              <a:t> model of the labor market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Aggregate labor and supply demand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Taxation &amp; minimum wage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Modern models of the labor market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>
                <a:solidFill>
                  <a:srgbClr val="B83232"/>
                </a:solidFill>
              </a:rPr>
              <a:t>A bathtub model of unemployment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Search and matching theory  of the labor market</a:t>
            </a:r>
          </a:p>
          <a:p>
            <a:pPr lvl="2"/>
            <a:r>
              <a:rPr lang="en-US" dirty="0"/>
              <a:t>Labor market flows, unemployed and job vacancies</a:t>
            </a:r>
          </a:p>
          <a:p>
            <a:pPr lvl="2"/>
            <a:r>
              <a:rPr lang="en-US" dirty="0"/>
              <a:t>Beveridge curve</a:t>
            </a:r>
          </a:p>
          <a:p>
            <a:pPr marL="1062990" lvl="2" indent="-514350"/>
            <a:endParaRPr lang="en-US" dirty="0"/>
          </a:p>
          <a:p>
            <a:pPr marL="1062990" lvl="2" indent="-514350">
              <a:buFont typeface="+mj-lt"/>
              <a:buAutoNum type="arabicPeriod"/>
            </a:pPr>
            <a:endParaRPr lang="en-US" dirty="0">
              <a:solidFill>
                <a:srgbClr val="B83232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endParaRPr lang="en-US" dirty="0"/>
          </a:p>
          <a:p>
            <a:pPr marL="788670" lvl="1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DF530-C6C1-EEAE-ACB2-F907C87F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54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49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labor market is very dynamic</a:t>
            </a:r>
          </a:p>
          <a:p>
            <a:pPr lvl="1"/>
            <a:r>
              <a:rPr lang="en-US" dirty="0"/>
              <a:t>Hiring and firing is relatively easy</a:t>
            </a:r>
          </a:p>
          <a:p>
            <a:pPr lvl="1"/>
            <a:r>
              <a:rPr lang="en-US" dirty="0"/>
              <a:t>Every month, 4-5 million workers lose or leave a job, and about the same amount of workers finds a job</a:t>
            </a:r>
          </a:p>
          <a:p>
            <a:pPr lvl="1"/>
            <a:r>
              <a:rPr lang="en-US" dirty="0"/>
              <a:t>About a third of the labor force switches jobs each year</a:t>
            </a:r>
          </a:p>
          <a:p>
            <a:r>
              <a:rPr lang="en-US" dirty="0"/>
              <a:t>Change in employment = hires minus separations</a:t>
            </a:r>
          </a:p>
          <a:p>
            <a:pPr lvl="1"/>
            <a:r>
              <a:rPr lang="en-US" dirty="0">
                <a:solidFill>
                  <a:srgbClr val="B83232"/>
                </a:solidFill>
              </a:rPr>
              <a:t>Hires </a:t>
            </a:r>
            <a:r>
              <a:rPr lang="en-US" dirty="0"/>
              <a:t>– number of newly hired people</a:t>
            </a:r>
          </a:p>
          <a:p>
            <a:pPr lvl="1"/>
            <a:r>
              <a:rPr lang="en-US" dirty="0">
                <a:solidFill>
                  <a:srgbClr val="B83232"/>
                </a:solidFill>
              </a:rPr>
              <a:t>Separations</a:t>
            </a:r>
            <a:r>
              <a:rPr lang="en-US" dirty="0"/>
              <a:t> – number of people who leave or lose a job</a:t>
            </a:r>
          </a:p>
          <a:p>
            <a:pPr lvl="2"/>
            <a:r>
              <a:rPr lang="en-US" dirty="0"/>
              <a:t>Quits – voluntary from the side of the employee</a:t>
            </a:r>
          </a:p>
          <a:p>
            <a:pPr lvl="2"/>
            <a:r>
              <a:rPr lang="en-US" dirty="0"/>
              <a:t>Layoffs – involuntary from the side of the employee</a:t>
            </a:r>
          </a:p>
          <a:p>
            <a:pPr lvl="2"/>
            <a:r>
              <a:rPr lang="en-US" dirty="0"/>
              <a:t>Other separations (retirement, transfer,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55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bathtub model of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668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Each person can be in one of two states – employment or unemployment</a:t>
                </a:r>
              </a:p>
              <a:p>
                <a:pPr lvl="1"/>
                <a:r>
                  <a:rPr lang="en-US" dirty="0"/>
                  <a:t>Employment and unemployment are like two bathtubs</a:t>
                </a:r>
              </a:p>
              <a:p>
                <a:pPr lvl="1"/>
                <a:r>
                  <a:rPr lang="en-US" dirty="0"/>
                  <a:t>Workers who lose and find jobs represent flows between bathtubs.</a:t>
                </a:r>
              </a:p>
              <a:p>
                <a:pPr lvl="1"/>
                <a:r>
                  <a:rPr lang="en-US" dirty="0"/>
                  <a:t>A steady state exists when outflows from each state are equalized.</a:t>
                </a:r>
              </a:p>
              <a:p>
                <a:r>
                  <a:rPr lang="en-US" dirty="0"/>
                  <a:t>Two equations</a:t>
                </a:r>
              </a:p>
              <a:p>
                <a:pPr lvl="1"/>
                <a:r>
                  <a:rPr lang="en-US" dirty="0"/>
                  <a:t>Resource constraint: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Inflow into the unemployment pool: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B83232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  <m:sSub>
                      <m:sSub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acc>
                    <m:sSub>
                      <m:sSub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- job separation rate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- job finding rate</a:t>
                </a:r>
              </a:p>
              <a:p>
                <a:r>
                  <a:rPr lang="en-US" dirty="0"/>
                  <a:t>Model solution – steady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rgbClr val="B83232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  <m:sSub>
                      <m:sSub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B83232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acc>
                    <m:sSub>
                      <m:sSubPr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Steady state unemployment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B8323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B83232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B83232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B83232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solidFill>
                          <a:srgbClr val="B8323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B83232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B83232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B8323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B83232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Unemployment will be lower when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is lower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is higher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66800"/>
                <a:ext cx="8229600" cy="5257800"/>
              </a:xfrm>
              <a:blipFill>
                <a:blip r:embed="rId2"/>
                <a:stretch>
                  <a:fillRect l="-617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56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34857-4819-70E0-CBE4-62279C584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AFEAFB-A098-A532-91DA-AB293E308D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534400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Rates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  <m:r>
                      <a:rPr lang="en-US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𝑓</m:t>
                        </m:r>
                      </m:e>
                    </m:acc>
                    <m:r>
                      <a:rPr lang="en-US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in the U.S. across workers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AFEAFB-A098-A532-91DA-AB293E30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534400" cy="762000"/>
              </a:xfrm>
              <a:blipFill>
                <a:blip r:embed="rId2"/>
                <a:stretch>
                  <a:fillRect l="-1786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37576-31DC-8C00-6F31-F1C27BA1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57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8DEA09-3CE3-50DD-68D1-704661B2E27B}"/>
              </a:ext>
            </a:extLst>
          </p:cNvPr>
          <p:cNvSpPr txBox="1">
            <a:spLocks/>
          </p:cNvSpPr>
          <p:nvPr/>
        </p:nvSpPr>
        <p:spPr>
          <a:xfrm>
            <a:off x="609600" y="1078523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first talk about numbers “in steady state”, that is, </a:t>
            </a:r>
            <a:r>
              <a:rPr lang="en-US" dirty="0">
                <a:solidFill>
                  <a:srgbClr val="C00000"/>
                </a:solidFill>
              </a:rPr>
              <a:t>averaging</a:t>
            </a:r>
            <a:r>
              <a:rPr lang="en-US" dirty="0"/>
              <a:t> across recessions and expansions</a:t>
            </a:r>
          </a:p>
          <a:p>
            <a:r>
              <a:rPr lang="en-US" dirty="0"/>
              <a:t>“In general”, for whom is the </a:t>
            </a:r>
            <a:r>
              <a:rPr lang="en-US" dirty="0">
                <a:solidFill>
                  <a:srgbClr val="C00000"/>
                </a:solidFill>
              </a:rPr>
              <a:t>risk of losing their job </a:t>
            </a:r>
            <a:r>
              <a:rPr lang="en-US" dirty="0"/>
              <a:t>higher? The low-wage or the high-wage?</a:t>
            </a:r>
          </a:p>
          <a:p>
            <a:pPr lvl="1"/>
            <a:r>
              <a:rPr lang="en-US" dirty="0"/>
              <a:t>Clearly, the </a:t>
            </a:r>
            <a:r>
              <a:rPr lang="en-US" dirty="0">
                <a:solidFill>
                  <a:srgbClr val="C00000"/>
                </a:solidFill>
              </a:rPr>
              <a:t>low-wage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Job separation rate </a:t>
            </a:r>
            <a:r>
              <a:rPr lang="en-US" dirty="0"/>
              <a:t>is higher for lower wages</a:t>
            </a:r>
          </a:p>
          <a:p>
            <a:r>
              <a:rPr lang="en-US" dirty="0"/>
              <a:t>After falling into unemployment, for whom is the </a:t>
            </a:r>
            <a:r>
              <a:rPr lang="en-US" dirty="0">
                <a:solidFill>
                  <a:srgbClr val="C00000"/>
                </a:solidFill>
              </a:rPr>
              <a:t>duration</a:t>
            </a:r>
            <a:r>
              <a:rPr lang="en-US" dirty="0"/>
              <a:t> of unemployment the longer? The [previously] low-wage or the [previously] high-wage?</a:t>
            </a:r>
          </a:p>
          <a:p>
            <a:pPr lvl="1"/>
            <a:r>
              <a:rPr lang="en-US" dirty="0"/>
              <a:t>Duration is roughly </a:t>
            </a:r>
            <a:r>
              <a:rPr lang="en-US" dirty="0">
                <a:solidFill>
                  <a:srgbClr val="C00000"/>
                </a:solidFill>
              </a:rPr>
              <a:t>constant</a:t>
            </a:r>
            <a:r>
              <a:rPr lang="en-US" dirty="0"/>
              <a:t> in the distribution!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Job finding rate</a:t>
            </a:r>
            <a:r>
              <a:rPr lang="en-US" dirty="0"/>
              <a:t> is constant in the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91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F9EB3-0845-490E-6113-E8342DEF1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29064D-9031-A960-3934-171BE41A87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Rates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  <m:r>
                      <a:rPr lang="en-US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𝑓</m:t>
                        </m:r>
                      </m:e>
                    </m:acc>
                    <m:r>
                      <a:rPr lang="en-US" i="1">
                        <a:solidFill>
                          <a:srgbClr val="B8323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in the U.S. in the cycle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29064D-9031-A960-3934-171BE41A87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0F814-FD49-F625-A290-1125AEDB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58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2A4B93-3446-7374-9FA8-00833E53DCA7}"/>
              </a:ext>
            </a:extLst>
          </p:cNvPr>
          <p:cNvSpPr txBox="1">
            <a:spLocks/>
          </p:cNvSpPr>
          <p:nvPr/>
        </p:nvSpPr>
        <p:spPr>
          <a:xfrm>
            <a:off x="609600" y="1078522"/>
            <a:ext cx="8382000" cy="54746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Now, in </a:t>
            </a:r>
            <a:r>
              <a:rPr lang="en-US" dirty="0">
                <a:solidFill>
                  <a:srgbClr val="C00000"/>
                </a:solidFill>
              </a:rPr>
              <a:t>recessions</a:t>
            </a:r>
            <a:r>
              <a:rPr lang="en-US" dirty="0"/>
              <a:t>, when aggregate unemployment increases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Duration</a:t>
            </a:r>
            <a:r>
              <a:rPr lang="en-US" dirty="0"/>
              <a:t> increases (a lot) and </a:t>
            </a:r>
            <a:r>
              <a:rPr lang="en-US" dirty="0">
                <a:solidFill>
                  <a:srgbClr val="C00000"/>
                </a:solidFill>
              </a:rPr>
              <a:t>the risk of losing their job</a:t>
            </a:r>
            <a:r>
              <a:rPr lang="en-US" dirty="0"/>
              <a:t> increases (a bit)</a:t>
            </a:r>
          </a:p>
          <a:p>
            <a:r>
              <a:rPr lang="en-US" dirty="0">
                <a:solidFill>
                  <a:srgbClr val="C00000"/>
                </a:solidFill>
              </a:rPr>
              <a:t>Duration</a:t>
            </a:r>
            <a:r>
              <a:rPr lang="en-US" dirty="0"/>
              <a:t> increases more for the low- or high-wage workers?</a:t>
            </a:r>
          </a:p>
          <a:p>
            <a:pPr lvl="1"/>
            <a:r>
              <a:rPr lang="en-US" dirty="0"/>
              <a:t>Duration increases for all workers in a </a:t>
            </a:r>
            <a:r>
              <a:rPr lang="en-US" b="1" dirty="0">
                <a:solidFill>
                  <a:srgbClr val="C00000"/>
                </a:solidFill>
              </a:rPr>
              <a:t>homogenous</a:t>
            </a:r>
            <a:r>
              <a:rPr lang="en-US" dirty="0"/>
              <a:t> way!</a:t>
            </a:r>
          </a:p>
          <a:p>
            <a:r>
              <a:rPr lang="en-US" dirty="0"/>
              <a:t>What about </a:t>
            </a:r>
            <a:r>
              <a:rPr lang="en-US" dirty="0">
                <a:solidFill>
                  <a:srgbClr val="C00000"/>
                </a:solidFill>
              </a:rPr>
              <a:t>job separation rates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Higher elasticity of job separation rates to aggregate unemployment </a:t>
            </a:r>
            <a:r>
              <a:rPr lang="en-US" dirty="0">
                <a:solidFill>
                  <a:srgbClr val="C00000"/>
                </a:solidFill>
              </a:rPr>
              <a:t>for high-wage workers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That is: % change in s after a 1% change in U	[%, not absolute]</a:t>
            </a:r>
          </a:p>
          <a:p>
            <a:pPr lvl="2"/>
            <a:endParaRPr lang="en-US" dirty="0"/>
          </a:p>
          <a:p>
            <a:pPr lvl="1"/>
            <a:r>
              <a:rPr lang="en-US" i="1" dirty="0"/>
              <a:t>“Separations, Sorting, and Cyclical Unemployment,”</a:t>
            </a:r>
            <a:r>
              <a:rPr lang="en-US" dirty="0"/>
              <a:t> A. Mueller,  American Economic Review (2017)</a:t>
            </a:r>
          </a:p>
        </p:txBody>
      </p:sp>
    </p:spTree>
    <p:extLst>
      <p:ext uri="{BB962C8B-B14F-4D97-AF65-F5344CB8AC3E}">
        <p14:creationId xmlns:p14="http://schemas.microsoft.com/office/powerpoint/2010/main" val="21296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05421-D6AA-46C2-7189-A0152A112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AF19-502C-8638-8533-BB7CC91C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bathtub model of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57A69-CA45-21A1-D101-B1DEAE1AA3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668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Bathtub logic can be used for various questions</a:t>
                </a:r>
              </a:p>
              <a:p>
                <a:pPr lvl="1"/>
                <a:r>
                  <a:rPr lang="en-US" dirty="0"/>
                  <a:t>Thinking about incarceration </a:t>
                </a:r>
              </a:p>
              <a:p>
                <a:pPr lvl="1"/>
                <a:r>
                  <a:rPr lang="en-US" dirty="0"/>
                  <a:t>See last exercise of Chapter 7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Is it a good model to think about </a:t>
                </a:r>
                <a:r>
                  <a:rPr lang="en-US" dirty="0">
                    <a:solidFill>
                      <a:srgbClr val="C00000"/>
                    </a:solidFill>
                  </a:rPr>
                  <a:t>labor market policies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Suppose you’re a government and you want to minimize unemployment</a:t>
                </a:r>
              </a:p>
              <a:p>
                <a:pPr lvl="1"/>
                <a:r>
                  <a:rPr lang="en-US" dirty="0"/>
                  <a:t>You can increase firing costs so that separation rate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becomes very small…</a:t>
                </a:r>
              </a:p>
              <a:p>
                <a:pPr lvl="1"/>
                <a:r>
                  <a:rPr lang="en-US" dirty="0"/>
                  <a:t>But what will firms do </a:t>
                </a:r>
                <a:r>
                  <a:rPr lang="en-US" dirty="0">
                    <a:solidFill>
                      <a:srgbClr val="C00000"/>
                    </a:solidFill>
                  </a:rPr>
                  <a:t>in response</a:t>
                </a:r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The job finding rate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B8323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B83232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will also become very small!</a:t>
                </a:r>
              </a:p>
              <a:p>
                <a:pPr lvl="2"/>
                <a:r>
                  <a:rPr lang="en-US" dirty="0">
                    <a:solidFill>
                      <a:srgbClr val="C00000"/>
                    </a:solidFill>
                  </a:rPr>
                  <a:t>Endogenous</a:t>
                </a:r>
                <a:r>
                  <a:rPr lang="en-US" dirty="0"/>
                  <a:t> choices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57A69-CA45-21A1-D101-B1DEAE1AA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66800"/>
                <a:ext cx="8229600" cy="5257800"/>
              </a:xfrm>
              <a:blipFill>
                <a:blip r:embed="rId2"/>
                <a:stretch>
                  <a:fillRect l="-617" t="-1205" r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720D5-5C46-FC75-77A7-390D75D6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59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8F5D7B-7F5B-4A2A-9492-4AEE1090F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4" y="949842"/>
            <a:ext cx="8412954" cy="5078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 force participation by 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 </a:t>
            </a:r>
            <a:fld id="{20935799-1D9E-4510-B317-BE6250590C04}" type="slidenum">
              <a:rPr lang="en-US" smtClean="0"/>
              <a:pPr/>
              <a:t>6</a:t>
            </a:fld>
            <a:r>
              <a:rPr lang="en-US" dirty="0"/>
              <a:t> 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400800"/>
            <a:ext cx="7429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FRED (series LNS11300001 and LNS11300002 – monthly data), Bureau of Labor Statistics</a:t>
            </a:r>
          </a:p>
        </p:txBody>
      </p:sp>
      <p:sp>
        <p:nvSpPr>
          <p:cNvPr id="10" name="Right Arrow 9"/>
          <p:cNvSpPr/>
          <p:nvPr/>
        </p:nvSpPr>
        <p:spPr>
          <a:xfrm rot="2195739">
            <a:off x="3223657" y="3635619"/>
            <a:ext cx="685800" cy="3048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2581870"/>
            <a:ext cx="24383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83232"/>
                </a:solidFill>
              </a:rPr>
              <a:t>Increase in female labor force participation</a:t>
            </a:r>
          </a:p>
          <a:p>
            <a:pPr algn="ctr"/>
            <a:r>
              <a:rPr lang="en-US" dirty="0">
                <a:solidFill>
                  <a:srgbClr val="B83232"/>
                </a:solidFill>
              </a:rPr>
              <a:t>(Why?)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3752671"/>
            <a:ext cx="2362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83232"/>
                </a:solidFill>
              </a:rPr>
              <a:t>Labor force participation of both groups decreases</a:t>
            </a:r>
          </a:p>
          <a:p>
            <a:pPr algn="ctr"/>
            <a:r>
              <a:rPr lang="en-US" dirty="0">
                <a:solidFill>
                  <a:srgbClr val="B83232"/>
                </a:solidFill>
              </a:rPr>
              <a:t>(Why?)</a:t>
            </a:r>
          </a:p>
        </p:txBody>
      </p:sp>
      <p:sp>
        <p:nvSpPr>
          <p:cNvPr id="13" name="Right Arrow 12"/>
          <p:cNvSpPr/>
          <p:nvPr/>
        </p:nvSpPr>
        <p:spPr>
          <a:xfrm rot="15082264">
            <a:off x="7302451" y="3912454"/>
            <a:ext cx="685800" cy="3048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matching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Modern models of unemployment are based on the idea that searching for a job takes time (search friction)</a:t>
            </a:r>
          </a:p>
          <a:p>
            <a:pPr lvl="1"/>
            <a:r>
              <a:rPr lang="en-US" dirty="0"/>
              <a:t>Search and matching models of unemployment</a:t>
            </a:r>
          </a:p>
          <a:p>
            <a:pPr lvl="1"/>
            <a:r>
              <a:rPr lang="en-US" dirty="0"/>
              <a:t>Nobel Prize 2010: Diamond, Mortensen, </a:t>
            </a:r>
            <a:r>
              <a:rPr lang="en-US" dirty="0" err="1"/>
              <a:t>Pissarides</a:t>
            </a:r>
            <a:endParaRPr lang="en-US" dirty="0"/>
          </a:p>
          <a:p>
            <a:r>
              <a:rPr lang="en-US" dirty="0"/>
              <a:t>Two critical variables</a:t>
            </a:r>
          </a:p>
          <a:p>
            <a:pPr lvl="1"/>
            <a:r>
              <a:rPr lang="en-US" dirty="0"/>
              <a:t>Number of </a:t>
            </a:r>
            <a:r>
              <a:rPr lang="en-US" dirty="0">
                <a:solidFill>
                  <a:srgbClr val="C00000"/>
                </a:solidFill>
              </a:rPr>
              <a:t>job searchers </a:t>
            </a:r>
            <a:r>
              <a:rPr lang="en-US" dirty="0"/>
              <a:t>– unemployed searching for a job, endogenous</a:t>
            </a:r>
          </a:p>
          <a:p>
            <a:pPr lvl="1"/>
            <a:r>
              <a:rPr lang="en-US" dirty="0"/>
              <a:t>Number of </a:t>
            </a:r>
            <a:r>
              <a:rPr lang="en-US" dirty="0">
                <a:solidFill>
                  <a:srgbClr val="C00000"/>
                </a:solidFill>
              </a:rPr>
              <a:t>vacancies</a:t>
            </a:r>
            <a:r>
              <a:rPr lang="en-US" dirty="0"/>
              <a:t> – available job openings, endogenous</a:t>
            </a:r>
          </a:p>
          <a:p>
            <a:r>
              <a:rPr lang="en-US" dirty="0"/>
              <a:t>Economic bad times (</a:t>
            </a:r>
            <a:r>
              <a:rPr lang="en-US" dirty="0">
                <a:solidFill>
                  <a:srgbClr val="C00000"/>
                </a:solidFill>
              </a:rPr>
              <a:t>recession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Few vacancies, many job searchers competing for the few vacancies </a:t>
            </a:r>
            <a:r>
              <a:rPr lang="en-US" dirty="0">
                <a:sym typeface="Symbol"/>
              </a:rPr>
              <a:t> hard to find a job, long duration of unemployment</a:t>
            </a:r>
          </a:p>
          <a:p>
            <a:r>
              <a:rPr lang="en-US" dirty="0"/>
              <a:t>Economic good times (</a:t>
            </a:r>
            <a:r>
              <a:rPr lang="en-US" dirty="0">
                <a:solidFill>
                  <a:srgbClr val="C00000"/>
                </a:solidFill>
              </a:rPr>
              <a:t>expansion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Many vacancies, few competing job searchers </a:t>
            </a:r>
            <a:r>
              <a:rPr lang="en-US" dirty="0">
                <a:sym typeface="Symbol"/>
              </a:rPr>
              <a:t> easy to find a job, short duration of unemployment</a:t>
            </a:r>
          </a:p>
          <a:p>
            <a:r>
              <a:rPr lang="en-US" dirty="0" err="1">
                <a:solidFill>
                  <a:srgbClr val="B83232"/>
                </a:solidFill>
                <a:sym typeface="Symbol"/>
              </a:rPr>
              <a:t>Beveridge</a:t>
            </a:r>
            <a:r>
              <a:rPr lang="en-US" dirty="0">
                <a:solidFill>
                  <a:srgbClr val="B83232"/>
                </a:solidFill>
                <a:sym typeface="Symbol"/>
              </a:rPr>
              <a:t> curve </a:t>
            </a:r>
            <a:r>
              <a:rPr lang="en-US" dirty="0">
                <a:sym typeface="Symbol"/>
              </a:rPr>
              <a:t>– the systematic relationship between the vacancy rate and the unemployment rate</a:t>
            </a:r>
          </a:p>
          <a:p>
            <a:pPr lvl="1"/>
            <a:r>
              <a:rPr lang="en-US" dirty="0">
                <a:sym typeface="Symbol"/>
              </a:rPr>
              <a:t>Vacancy rate:  # vacancies / employment</a:t>
            </a:r>
          </a:p>
          <a:p>
            <a:pPr lvl="1"/>
            <a:r>
              <a:rPr lang="en-US" dirty="0">
                <a:sym typeface="Symbol"/>
              </a:rPr>
              <a:t>What do shifts in the </a:t>
            </a:r>
            <a:r>
              <a:rPr lang="en-US" dirty="0" err="1">
                <a:sym typeface="Symbol"/>
              </a:rPr>
              <a:t>Beveridge</a:t>
            </a:r>
            <a:r>
              <a:rPr lang="en-US" dirty="0">
                <a:sym typeface="Symbol"/>
              </a:rPr>
              <a:t> curve indicate? (see graph)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60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Beveridge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27638" y="5638800"/>
            <a:ext cx="2759161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61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6400800"/>
            <a:ext cx="4603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FRED (series UNRATE and JTSJOR – monthly data)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8AE1A53-89D2-4795-934F-603C9495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3450"/>
            <a:ext cx="86868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58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are the stylized facts in the U.S. (and in other countries, as discussed) for</a:t>
            </a:r>
          </a:p>
          <a:p>
            <a:pPr lvl="1"/>
            <a:r>
              <a:rPr lang="en-US" dirty="0"/>
              <a:t>Unemployment and employment</a:t>
            </a:r>
          </a:p>
          <a:p>
            <a:pPr lvl="1"/>
            <a:r>
              <a:rPr lang="en-US" dirty="0"/>
              <a:t>Job market flows</a:t>
            </a:r>
          </a:p>
          <a:p>
            <a:r>
              <a:rPr lang="en-US" dirty="0"/>
              <a:t>What is a </a:t>
            </a:r>
            <a:r>
              <a:rPr lang="en-US" dirty="0" err="1"/>
              <a:t>Walrasian</a:t>
            </a:r>
            <a:r>
              <a:rPr lang="en-US" dirty="0"/>
              <a:t> model of the labor market?</a:t>
            </a:r>
          </a:p>
          <a:p>
            <a:r>
              <a:rPr lang="en-US" dirty="0"/>
              <a:t>Why did we construct the bathtub model of unemployment?</a:t>
            </a:r>
          </a:p>
          <a:p>
            <a:r>
              <a:rPr lang="en-US" dirty="0"/>
              <a:t>Why can’t the </a:t>
            </a:r>
            <a:r>
              <a:rPr lang="en-US" dirty="0" err="1"/>
              <a:t>Walrasian</a:t>
            </a:r>
            <a:r>
              <a:rPr lang="en-US" dirty="0"/>
              <a:t> model with flexible wages explain involuntary unemployment? What is a remedy we used?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Read: Jones, Chapter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62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6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FF5934-6C98-413B-A631-30F68AE8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31595"/>
            <a:ext cx="8077200" cy="4876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force participation by age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745481"/>
            <a:ext cx="8229600" cy="57911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Composition effects</a:t>
            </a:r>
            <a:r>
              <a:rPr lang="en-US" dirty="0"/>
              <a:t>: As population ages, more people move to older age groups with lower labor force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7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7300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FRED (series LNS11300012, LNS11300036, LNS11300060, LNS11324230 – monthly data)</a:t>
            </a:r>
          </a:p>
        </p:txBody>
      </p:sp>
      <p:sp>
        <p:nvSpPr>
          <p:cNvPr id="7" name="Right Arrow 6"/>
          <p:cNvSpPr/>
          <p:nvPr/>
        </p:nvSpPr>
        <p:spPr>
          <a:xfrm rot="8697741">
            <a:off x="6870677" y="3649177"/>
            <a:ext cx="342900" cy="1524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227485">
            <a:off x="6866449" y="2455232"/>
            <a:ext cx="342900" cy="1524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2921200"/>
            <a:ext cx="152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B83232"/>
                </a:solidFill>
              </a:rPr>
              <a:t>more schooling</a:t>
            </a:r>
          </a:p>
        </p:txBody>
      </p:sp>
      <p:sp>
        <p:nvSpPr>
          <p:cNvPr id="10" name="Right Arrow 9"/>
          <p:cNvSpPr/>
          <p:nvPr/>
        </p:nvSpPr>
        <p:spPr>
          <a:xfrm rot="13227485">
            <a:off x="6409249" y="4665032"/>
            <a:ext cx="342900" cy="152400"/>
          </a:xfrm>
          <a:prstGeom prst="rightArrow">
            <a:avLst/>
          </a:prstGeom>
          <a:solidFill>
            <a:srgbClr val="B8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4995446"/>
            <a:ext cx="152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B83232"/>
                </a:solidFill>
              </a:rPr>
              <a:t>working longer</a:t>
            </a:r>
          </a:p>
        </p:txBody>
      </p:sp>
    </p:spTree>
    <p:extLst>
      <p:ext uri="{BB962C8B-B14F-4D97-AF65-F5344CB8AC3E}">
        <p14:creationId xmlns:p14="http://schemas.microsoft.com/office/powerpoint/2010/main" val="15074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19A679-AC7A-412D-9E5B-25FD61759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60562"/>
            <a:ext cx="8543925" cy="5157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force participation by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8</a:t>
            </a:fld>
            <a:r>
              <a:rPr lang="en-US"/>
              <a:t> 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6209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FRED (series LNS11327662, LNS11327660, LNS11327659 – monthly data)</a:t>
            </a:r>
          </a:p>
        </p:txBody>
      </p:sp>
    </p:spTree>
    <p:extLst>
      <p:ext uri="{BB962C8B-B14F-4D97-AF65-F5344CB8AC3E}">
        <p14:creationId xmlns:p14="http://schemas.microsoft.com/office/powerpoint/2010/main" val="96909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force participation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Differences in participation rates by </a:t>
            </a:r>
            <a:r>
              <a:rPr lang="en-US" dirty="0">
                <a:solidFill>
                  <a:srgbClr val="C00000"/>
                </a:solidFill>
              </a:rPr>
              <a:t>gender</a:t>
            </a:r>
          </a:p>
          <a:p>
            <a:pPr lvl="1"/>
            <a:r>
              <a:rPr lang="en-US" dirty="0"/>
              <a:t>Slow, persistent declines for men</a:t>
            </a:r>
          </a:p>
          <a:p>
            <a:pPr lvl="1"/>
            <a:r>
              <a:rPr lang="en-US" dirty="0"/>
              <a:t>Rapid increase and then stabilization for women</a:t>
            </a:r>
          </a:p>
          <a:p>
            <a:r>
              <a:rPr lang="en-US" dirty="0">
                <a:solidFill>
                  <a:srgbClr val="C00000"/>
                </a:solidFill>
              </a:rPr>
              <a:t>Age</a:t>
            </a:r>
            <a:r>
              <a:rPr lang="en-US" dirty="0"/>
              <a:t> composition</a:t>
            </a:r>
          </a:p>
          <a:p>
            <a:pPr lvl="1"/>
            <a:r>
              <a:rPr lang="en-US" dirty="0"/>
              <a:t>Young and old cohorts are less attached to labor market</a:t>
            </a:r>
          </a:p>
          <a:p>
            <a:pPr lvl="1"/>
            <a:r>
              <a:rPr lang="en-US" dirty="0"/>
              <a:t>Increases in participation rates for old cohorts</a:t>
            </a:r>
          </a:p>
          <a:p>
            <a:r>
              <a:rPr lang="en-US" dirty="0"/>
              <a:t>Differences in participation rates by education</a:t>
            </a:r>
          </a:p>
          <a:p>
            <a:pPr lvl="1"/>
            <a:r>
              <a:rPr lang="en-US" dirty="0"/>
              <a:t>More educated people have much higher participation rates</a:t>
            </a:r>
          </a:p>
          <a:p>
            <a:r>
              <a:rPr lang="en-US" dirty="0"/>
              <a:t>Two main shifts since 1950s</a:t>
            </a:r>
          </a:p>
          <a:p>
            <a:pPr lvl="1"/>
            <a:r>
              <a:rPr lang="en-US" dirty="0">
                <a:solidFill>
                  <a:srgbClr val="B83232"/>
                </a:solidFill>
              </a:rPr>
              <a:t>Increase in participation rate between 1960s and 1990s</a:t>
            </a:r>
          </a:p>
          <a:p>
            <a:pPr lvl="2"/>
            <a:r>
              <a:rPr lang="en-US" dirty="0"/>
              <a:t>Driven primarily by increased participation of </a:t>
            </a:r>
            <a:r>
              <a:rPr lang="en-US" b="1" dirty="0"/>
              <a:t>women</a:t>
            </a:r>
            <a:r>
              <a:rPr lang="en-US" dirty="0"/>
              <a:t> (changes in social norms, technology for managing fertility, reduced discrimination)</a:t>
            </a:r>
          </a:p>
          <a:p>
            <a:pPr lvl="1"/>
            <a:r>
              <a:rPr lang="en-US" dirty="0">
                <a:solidFill>
                  <a:srgbClr val="B83232"/>
                </a:solidFill>
              </a:rPr>
              <a:t>Decline in 2000s</a:t>
            </a:r>
          </a:p>
          <a:p>
            <a:pPr lvl="2"/>
            <a:r>
              <a:rPr lang="en-US" dirty="0"/>
              <a:t>Partly due to </a:t>
            </a:r>
            <a:r>
              <a:rPr lang="en-US" b="1" dirty="0"/>
              <a:t>aging</a:t>
            </a:r>
            <a:r>
              <a:rPr lang="en-US" dirty="0"/>
              <a:t> population (composition effects)</a:t>
            </a:r>
          </a:p>
          <a:p>
            <a:pPr lvl="2"/>
            <a:r>
              <a:rPr lang="en-US" b="1" dirty="0"/>
              <a:t>Young</a:t>
            </a:r>
            <a:r>
              <a:rPr lang="en-US" dirty="0"/>
              <a:t> people join labor force later (schooling)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20935799-1D9E-4510-B317-BE6250590C04}" type="slidenum">
              <a:rPr lang="en-US" smtClean="0"/>
              <a:pPr/>
              <a:t>9</a:t>
            </a:fld>
            <a:r>
              <a:rPr lang="en-US"/>
              <a:t>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26661</TotalTime>
  <Words>4004</Words>
  <Application>Microsoft Macintosh PowerPoint</Application>
  <PresentationFormat>On-screen Show (4:3)</PresentationFormat>
  <Paragraphs>557</Paragraphs>
  <Slides>62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Bookman Old Style</vt:lpstr>
      <vt:lpstr>Calibri</vt:lpstr>
      <vt:lpstr>Cambria Math</vt:lpstr>
      <vt:lpstr>Gill Sans MT</vt:lpstr>
      <vt:lpstr>Symbol</vt:lpstr>
      <vt:lpstr>Wingdings</vt:lpstr>
      <vt:lpstr>Wingdings 3</vt:lpstr>
      <vt:lpstr>Origin</vt:lpstr>
      <vt:lpstr> Intermediate Macroeconomics           Axelle Ferriere, Sciences Po, Spring 2026</vt:lpstr>
      <vt:lpstr>Lecture objectives and reading</vt:lpstr>
      <vt:lpstr>Outline</vt:lpstr>
      <vt:lpstr>Some definitions</vt:lpstr>
      <vt:lpstr>Labor force participation rate ≈62%</vt:lpstr>
      <vt:lpstr>Labor force participation by gender</vt:lpstr>
      <vt:lpstr>Labor force participation by age group</vt:lpstr>
      <vt:lpstr>Labor force participation by education</vt:lpstr>
      <vt:lpstr>Labor force participation summary</vt:lpstr>
      <vt:lpstr>Employment-population ratio rate ≈60%</vt:lpstr>
      <vt:lpstr>Unemployment rate ≈5%</vt:lpstr>
      <vt:lpstr>Different types of unemployment</vt:lpstr>
      <vt:lpstr>Unemployment &amp; labor market conditions</vt:lpstr>
      <vt:lpstr>Unemployment vs. Out of the labor force?</vt:lpstr>
      <vt:lpstr>Unemployment and the cycle</vt:lpstr>
      <vt:lpstr>Unemployment and the cycle</vt:lpstr>
      <vt:lpstr>Unemployment duration in the U.S.</vt:lpstr>
      <vt:lpstr>Unemployment duration in the U.S.</vt:lpstr>
      <vt:lpstr>Outline</vt:lpstr>
      <vt:lpstr>Labor supply in Partial Equilibrium</vt:lpstr>
      <vt:lpstr>Optimal individual labor supply</vt:lpstr>
      <vt:lpstr>Substitution and income effects</vt:lpstr>
      <vt:lpstr>Substitution and income effects</vt:lpstr>
      <vt:lpstr>Labor tax and lump-sum tax</vt:lpstr>
      <vt:lpstr>Labor supply and change in labor tax</vt:lpstr>
      <vt:lpstr>Labor supply &amp; change in lump-sum tax</vt:lpstr>
      <vt:lpstr>Labor supply and income effects</vt:lpstr>
      <vt:lpstr>Labor supply and income effects</vt:lpstr>
      <vt:lpstr>Labor supply and income effects</vt:lpstr>
      <vt:lpstr>Outline</vt:lpstr>
      <vt:lpstr>Aggregate labor supply</vt:lpstr>
      <vt:lpstr>Aggregate labor demand</vt:lpstr>
      <vt:lpstr>Labor market equilibrium</vt:lpstr>
      <vt:lpstr>When does the labor demand curve shift?</vt:lpstr>
      <vt:lpstr>When does the labor supply curve shift?</vt:lpstr>
      <vt:lpstr>Labor and aggregate productivity</vt:lpstr>
      <vt:lpstr>Walrasian labor market: implications</vt:lpstr>
      <vt:lpstr>Minimum wage in the United States</vt:lpstr>
      <vt:lpstr>Minimum wage in the United States</vt:lpstr>
      <vt:lpstr>Minimum wage across States</vt:lpstr>
      <vt:lpstr>Flexible vs. rigid wages</vt:lpstr>
      <vt:lpstr>Do minimum wages increase unemployment?</vt:lpstr>
      <vt:lpstr>Card and Krueger (1994)</vt:lpstr>
      <vt:lpstr>Card and Krueger (1994)</vt:lpstr>
      <vt:lpstr>Card and Krueger (1994)</vt:lpstr>
      <vt:lpstr>Card and Krueger (1994)</vt:lpstr>
      <vt:lpstr>Estimated elasticity of employment to minimum wage</vt:lpstr>
      <vt:lpstr>Walrasian labor market and labor taxes</vt:lpstr>
      <vt:lpstr>Labor market equilibrium</vt:lpstr>
      <vt:lpstr>Labor market equilibrium</vt:lpstr>
      <vt:lpstr>Labor market equilibrium</vt:lpstr>
      <vt:lpstr>Walrasian labor market and labor taxes</vt:lpstr>
      <vt:lpstr>Labor market equilibrium</vt:lpstr>
      <vt:lpstr>Outline</vt:lpstr>
      <vt:lpstr>Labor market flows</vt:lpstr>
      <vt:lpstr>A bathtub model of unemployment</vt:lpstr>
      <vt:lpstr>Rates s ̅   and f ̅  in the U.S. across workers</vt:lpstr>
      <vt:lpstr>Rates s ̅   and f ̅  in the U.S. in the cycle</vt:lpstr>
      <vt:lpstr>A bathtub model of unemployment</vt:lpstr>
      <vt:lpstr>Search and matching models</vt:lpstr>
      <vt:lpstr>Beveridge curve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ECON-UA 12 Intermediate Macroeconomics</dc:title>
  <dc:creator>Jaroslav</dc:creator>
  <cp:lastModifiedBy>Axelle FERRIERE</cp:lastModifiedBy>
  <cp:revision>771</cp:revision>
  <cp:lastPrinted>2025-04-10T11:02:54Z</cp:lastPrinted>
  <dcterms:created xsi:type="dcterms:W3CDTF">2013-01-27T23:22:51Z</dcterms:created>
  <dcterms:modified xsi:type="dcterms:W3CDTF">2026-04-09T12:44:54Z</dcterms:modified>
</cp:coreProperties>
</file>